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x-wav"/>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2"/>
  </p:sldMasterIdLst>
  <p:notesMasterIdLst>
    <p:notesMasterId r:id="rId66"/>
  </p:notesMasterIdLst>
  <p:handoutMasterIdLst>
    <p:handoutMasterId r:id="rId67"/>
  </p:handoutMasterIdLst>
  <p:sldIdLst>
    <p:sldId id="256" r:id="rId3"/>
    <p:sldId id="322" r:id="rId4"/>
    <p:sldId id="257" r:id="rId5"/>
    <p:sldId id="264" r:id="rId6"/>
    <p:sldId id="265" r:id="rId7"/>
    <p:sldId id="290" r:id="rId8"/>
    <p:sldId id="323" r:id="rId9"/>
    <p:sldId id="335" r:id="rId10"/>
    <p:sldId id="346" r:id="rId11"/>
    <p:sldId id="266" r:id="rId12"/>
    <p:sldId id="316" r:id="rId13"/>
    <p:sldId id="315" r:id="rId14"/>
    <p:sldId id="267" r:id="rId15"/>
    <p:sldId id="270" r:id="rId16"/>
    <p:sldId id="321" r:id="rId17"/>
    <p:sldId id="274" r:id="rId18"/>
    <p:sldId id="276" r:id="rId19"/>
    <p:sldId id="287" r:id="rId20"/>
    <p:sldId id="277" r:id="rId21"/>
    <p:sldId id="279" r:id="rId22"/>
    <p:sldId id="345" r:id="rId23"/>
    <p:sldId id="311" r:id="rId24"/>
    <p:sldId id="337" r:id="rId25"/>
    <p:sldId id="284" r:id="rId26"/>
    <p:sldId id="302" r:id="rId27"/>
    <p:sldId id="312" r:id="rId28"/>
    <p:sldId id="342" r:id="rId29"/>
    <p:sldId id="330" r:id="rId30"/>
    <p:sldId id="314" r:id="rId31"/>
    <p:sldId id="325" r:id="rId32"/>
    <p:sldId id="327" r:id="rId33"/>
    <p:sldId id="320" r:id="rId34"/>
    <p:sldId id="332" r:id="rId35"/>
    <p:sldId id="286" r:id="rId36"/>
    <p:sldId id="281" r:id="rId37"/>
    <p:sldId id="283" r:id="rId38"/>
    <p:sldId id="298" r:id="rId39"/>
    <p:sldId id="319" r:id="rId40"/>
    <p:sldId id="299" r:id="rId41"/>
    <p:sldId id="289" r:id="rId42"/>
    <p:sldId id="339" r:id="rId43"/>
    <p:sldId id="291" r:id="rId44"/>
    <p:sldId id="305" r:id="rId45"/>
    <p:sldId id="307" r:id="rId46"/>
    <p:sldId id="317" r:id="rId47"/>
    <p:sldId id="318" r:id="rId48"/>
    <p:sldId id="341" r:id="rId49"/>
    <p:sldId id="294" r:id="rId50"/>
    <p:sldId id="333" r:id="rId51"/>
    <p:sldId id="295" r:id="rId52"/>
    <p:sldId id="303" r:id="rId53"/>
    <p:sldId id="292" r:id="rId54"/>
    <p:sldId id="329" r:id="rId55"/>
    <p:sldId id="300" r:id="rId56"/>
    <p:sldId id="293" r:id="rId57"/>
    <p:sldId id="340" r:id="rId58"/>
    <p:sldId id="296" r:id="rId59"/>
    <p:sldId id="328" r:id="rId60"/>
    <p:sldId id="313" r:id="rId61"/>
    <p:sldId id="309" r:id="rId62"/>
    <p:sldId id="334" r:id="rId63"/>
    <p:sldId id="336" r:id="rId64"/>
    <p:sldId id="262"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kom" id="{E75E278A-FF0E-49A4-B170-79828D63BBAD}">
          <p14:sldIdLst>
            <p14:sldId id="256"/>
          </p14:sldIdLst>
        </p14:section>
        <p14:section name="Design, Impress, Work Together" id="{B9B51309-D148-4332-87C2-07BE32FBCA3B}">
          <p14:sldIdLst>
            <p14:sldId id="322"/>
            <p14:sldId id="257"/>
            <p14:sldId id="264"/>
          </p14:sldIdLst>
        </p14:section>
        <p14:section name="Meer informatie" id="{2CC34DB2-6590-42C0-AD4B-A04C6060184E}">
          <p14:sldIdLst>
            <p14:sldId id="265"/>
            <p14:sldId id="290"/>
            <p14:sldId id="323"/>
            <p14:sldId id="335"/>
            <p14:sldId id="346"/>
            <p14:sldId id="266"/>
            <p14:sldId id="316"/>
            <p14:sldId id="315"/>
            <p14:sldId id="267"/>
            <p14:sldId id="270"/>
            <p14:sldId id="321"/>
            <p14:sldId id="274"/>
            <p14:sldId id="276"/>
            <p14:sldId id="287"/>
            <p14:sldId id="277"/>
            <p14:sldId id="279"/>
            <p14:sldId id="345"/>
            <p14:sldId id="311"/>
            <p14:sldId id="337"/>
            <p14:sldId id="284"/>
            <p14:sldId id="302"/>
            <p14:sldId id="312"/>
            <p14:sldId id="342"/>
            <p14:sldId id="330"/>
            <p14:sldId id="314"/>
            <p14:sldId id="325"/>
            <p14:sldId id="327"/>
            <p14:sldId id="320"/>
            <p14:sldId id="332"/>
            <p14:sldId id="286"/>
            <p14:sldId id="281"/>
            <p14:sldId id="283"/>
            <p14:sldId id="298"/>
            <p14:sldId id="319"/>
            <p14:sldId id="299"/>
            <p14:sldId id="289"/>
            <p14:sldId id="339"/>
            <p14:sldId id="291"/>
            <p14:sldId id="305"/>
            <p14:sldId id="307"/>
            <p14:sldId id="317"/>
            <p14:sldId id="318"/>
            <p14:sldId id="341"/>
            <p14:sldId id="294"/>
            <p14:sldId id="333"/>
            <p14:sldId id="295"/>
            <p14:sldId id="303"/>
            <p14:sldId id="292"/>
            <p14:sldId id="329"/>
            <p14:sldId id="300"/>
            <p14:sldId id="293"/>
            <p14:sldId id="340"/>
            <p14:sldId id="296"/>
            <p14:sldId id="328"/>
            <p14:sldId id="313"/>
            <p14:sldId id="309"/>
            <p14:sldId id="334"/>
            <p14:sldId id="336"/>
            <p14:sldId id="262"/>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8" name="Auteur" initials="A" lastIdx="0" clrIdx="8"/>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4726"/>
    <a:srgbClr val="FFFFFF"/>
    <a:srgbClr val="DD462F"/>
    <a:srgbClr val="3B3026"/>
    <a:srgbClr val="D2B4A6"/>
    <a:srgbClr val="734F29"/>
    <a:srgbClr val="AEB785"/>
    <a:srgbClr val="EFD5A2"/>
    <a:srgbClr val="ECE1CA"/>
    <a:srgbClr val="7955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4280" autoAdjust="0"/>
  </p:normalViewPr>
  <p:slideViewPr>
    <p:cSldViewPr snapToGrid="0">
      <p:cViewPr varScale="1">
        <p:scale>
          <a:sx n="110" d="100"/>
          <a:sy n="110" d="100"/>
        </p:scale>
        <p:origin x="456" y="114"/>
      </p:cViewPr>
      <p:guideLst>
        <p:guide orient="horz" pos="2160"/>
        <p:guide pos="3840"/>
      </p:guideLst>
    </p:cSldViewPr>
  </p:slideViewPr>
  <p:notesTextViewPr>
    <p:cViewPr>
      <p:scale>
        <a:sx n="1" d="1"/>
        <a:sy n="1" d="1"/>
      </p:scale>
      <p:origin x="0" y="0"/>
    </p:cViewPr>
  </p:notesTextViewPr>
  <p:notesViewPr>
    <p:cSldViewPr snapToGrid="0">
      <p:cViewPr varScale="1">
        <p:scale>
          <a:sx n="83" d="100"/>
          <a:sy n="83" d="100"/>
        </p:scale>
        <p:origin x="1404"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commentAuthors" Target="commentAuthors.xml"/><Relationship Id="rId7" Type="http://schemas.openxmlformats.org/officeDocument/2006/relationships/slide" Target="slides/slide5.xml"/><Relationship Id="rId71" Type="http://schemas.openxmlformats.org/officeDocument/2006/relationships/theme" Target="theme/theme1.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44354F9-CE92-4E76-8B79-2A4CDEC87BAD}" type="datetimeFigureOut">
              <a:rPr lang="nl-NL" smtClean="0"/>
              <a:t>6-1-2017</a:t>
            </a:fld>
            <a:endParaRPr lang="nl-NL" dirty="0"/>
          </a:p>
        </p:txBody>
      </p:sp>
      <p:sp>
        <p:nvSpPr>
          <p:cNvPr id="4" name="Tijdelijke aanduiding voor voetteks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dirty="0"/>
          </a:p>
        </p:txBody>
      </p:sp>
      <p:sp>
        <p:nvSpPr>
          <p:cNvPr id="5" name="Tijdelijke aanduiding voor dia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B28FF7-30C8-4F87-BA4F-96FB7EDED5F4}" type="slidenum">
              <a:rPr lang="nl-NL" smtClean="0"/>
              <a:t>‹nr.›</a:t>
            </a:fld>
            <a:endParaRPr lang="nl-NL" dirty="0"/>
          </a:p>
        </p:txBody>
      </p:sp>
    </p:spTree>
    <p:extLst>
      <p:ext uri="{BB962C8B-B14F-4D97-AF65-F5344CB8AC3E}">
        <p14:creationId xmlns:p14="http://schemas.microsoft.com/office/powerpoint/2010/main" val="42822188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13577B-6902-467D-A26C-08A0DD5E4E03}" type="datetimeFigureOut">
              <a:rPr lang="nl-NL" smtClean="0"/>
              <a:t>6-1-2017</a:t>
            </a:fld>
            <a:endParaRPr lang="nl-NL"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dirty="0"/>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dirty="0"/>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61EA0F-A667-4B49-8422-0062BC55E249}" type="slidenum">
              <a:rPr lang="nl-NL" smtClean="0"/>
              <a:t>‹nr.›</a:t>
            </a:fld>
            <a:endParaRPr lang="nl-NL" dirty="0"/>
          </a:p>
        </p:txBody>
      </p:sp>
    </p:spTree>
    <p:extLst>
      <p:ext uri="{BB962C8B-B14F-4D97-AF65-F5344CB8AC3E}">
        <p14:creationId xmlns:p14="http://schemas.microsoft.com/office/powerpoint/2010/main" val="3381910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61EA0F-A667-4B49-8422-0062BC55E249}" type="slidenum">
              <a:rPr lang="en-US" smtClean="0"/>
              <a:t>1</a:t>
            </a:fld>
            <a:endParaRPr lang="en-US"/>
          </a:p>
        </p:txBody>
      </p:sp>
    </p:spTree>
    <p:extLst>
      <p:ext uri="{BB962C8B-B14F-4D97-AF65-F5344CB8AC3E}">
        <p14:creationId xmlns:p14="http://schemas.microsoft.com/office/powerpoint/2010/main" val="10117698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7" name="Rechthoek 6"/>
          <p:cNvSpPr/>
          <p:nvPr/>
        </p:nvSpPr>
        <p:spPr>
          <a:xfrm>
            <a:off x="0" y="0"/>
            <a:ext cx="12192000" cy="4866468"/>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2" name="Titel 1"/>
          <p:cNvSpPr>
            <a:spLocks noGrp="1"/>
          </p:cNvSpPr>
          <p:nvPr>
            <p:ph type="ctrTitle"/>
          </p:nvPr>
        </p:nvSpPr>
        <p:spPr>
          <a:xfrm>
            <a:off x="838200" y="2061006"/>
            <a:ext cx="10515600" cy="2387600"/>
          </a:xfrm>
        </p:spPr>
        <p:txBody>
          <a:bodyPr anchor="b">
            <a:normAutofit/>
          </a:bodyPr>
          <a:lstStyle>
            <a:lvl1pPr algn="l">
              <a:defRPr sz="5400">
                <a:solidFill>
                  <a:schemeClr val="bg1"/>
                </a:solidFill>
              </a:defRPr>
            </a:lvl1pPr>
          </a:lstStyle>
          <a:p>
            <a:r>
              <a:rPr lang="nl-NL"/>
              <a:t>Klik om de stijl te bewerken</a:t>
            </a:r>
            <a:endParaRPr lang="nl-NL" dirty="0"/>
          </a:p>
        </p:txBody>
      </p:sp>
      <p:sp>
        <p:nvSpPr>
          <p:cNvPr id="3" name="Ondertitel 2"/>
          <p:cNvSpPr>
            <a:spLocks noGrp="1"/>
          </p:cNvSpPr>
          <p:nvPr>
            <p:ph type="subTitle" idx="1"/>
          </p:nvPr>
        </p:nvSpPr>
        <p:spPr>
          <a:xfrm>
            <a:off x="838202" y="5110609"/>
            <a:ext cx="6705599" cy="1137793"/>
          </a:xfrm>
        </p:spPr>
        <p:txBody>
          <a:bodyPr>
            <a:normAutofit/>
          </a:bodyPr>
          <a:lstStyle>
            <a:lvl1pPr marL="0" indent="0" algn="l">
              <a:lnSpc>
                <a:spcPct val="150000"/>
              </a:lnSpc>
              <a:spcBef>
                <a:spcPts val="600"/>
              </a:spcBef>
              <a:buNone/>
              <a:defRPr sz="2800">
                <a:solidFill>
                  <a:srgbClr val="D24726"/>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NL" dirty="0"/>
          </a:p>
        </p:txBody>
      </p:sp>
      <p:sp>
        <p:nvSpPr>
          <p:cNvPr id="4" name="Tijdelijke aanduiding voor datum 3"/>
          <p:cNvSpPr>
            <a:spLocks noGrp="1"/>
          </p:cNvSpPr>
          <p:nvPr>
            <p:ph type="dt" sz="half" idx="10"/>
          </p:nvPr>
        </p:nvSpPr>
        <p:spPr/>
        <p:txBody>
          <a:bodyPr/>
          <a:lstStyle/>
          <a:p>
            <a:fld id="{8BEEBAAA-29B5-4AF5-BC5F-7E580C29002D}" type="datetimeFigureOut">
              <a:rPr lang="nl-NL" smtClean="0"/>
              <a:t>6-1-2017</a:t>
            </a:fld>
            <a:endParaRPr lang="nl-NL" dirty="0"/>
          </a:p>
        </p:txBody>
      </p:sp>
      <p:sp>
        <p:nvSpPr>
          <p:cNvPr id="5" name="Tijdelijke aanduiding voor voettekst 4"/>
          <p:cNvSpPr>
            <a:spLocks noGrp="1"/>
          </p:cNvSpPr>
          <p:nvPr>
            <p:ph type="ftr" sz="quarter" idx="11"/>
          </p:nvPr>
        </p:nvSpPr>
        <p:spPr/>
        <p:txBody>
          <a:bodyPr/>
          <a:lstStyle/>
          <a:p>
            <a:endParaRPr lang="nl-NL" dirty="0"/>
          </a:p>
        </p:txBody>
      </p:sp>
      <p:sp>
        <p:nvSpPr>
          <p:cNvPr id="6" name="Tijdelijke aanduiding voor dianummer 5"/>
          <p:cNvSpPr>
            <a:spLocks noGrp="1"/>
          </p:cNvSpPr>
          <p:nvPr>
            <p:ph type="sldNum" sz="quarter" idx="12"/>
          </p:nvPr>
        </p:nvSpPr>
        <p:spPr/>
        <p:txBody>
          <a:bodyPr/>
          <a:lstStyle/>
          <a:p>
            <a:fld id="{9860EDB8-5305-433F-BE41-D7A86D811DB3}" type="slidenum">
              <a:rPr lang="nl-NL" smtClean="0"/>
              <a:t>‹nr.›</a:t>
            </a:fld>
            <a:endParaRPr lang="nl-NL" dirty="0"/>
          </a:p>
        </p:txBody>
      </p:sp>
      <p:sp>
        <p:nvSpPr>
          <p:cNvPr id="8" name="Rechthoek 7"/>
          <p:cNvSpPr/>
          <p:nvPr userDrawn="1"/>
        </p:nvSpPr>
        <p:spPr>
          <a:xfrm>
            <a:off x="0" y="0"/>
            <a:ext cx="12192000" cy="4866468"/>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Tree>
    <p:extLst>
      <p:ext uri="{BB962C8B-B14F-4D97-AF65-F5344CB8AC3E}">
        <p14:creationId xmlns:p14="http://schemas.microsoft.com/office/powerpoint/2010/main" val="1718549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7" name="Rechthoek 6"/>
          <p:cNvSpPr/>
          <p:nvPr/>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2" name="Titel 1"/>
          <p:cNvSpPr>
            <a:spLocks noGrp="1"/>
          </p:cNvSpPr>
          <p:nvPr>
            <p:ph type="title"/>
          </p:nvPr>
        </p:nvSpPr>
        <p:spPr>
          <a:xfrm>
            <a:off x="609600" y="1"/>
            <a:ext cx="10744200" cy="1228436"/>
          </a:xfrm>
        </p:spPr>
        <p:txBody>
          <a:bodyPr anchor="b">
            <a:normAutofit/>
          </a:bodyPr>
          <a:lstStyle>
            <a:lvl1pPr>
              <a:defRPr sz="3600">
                <a:solidFill>
                  <a:schemeClr val="bg1"/>
                </a:solidFill>
              </a:defRPr>
            </a:lvl1pPr>
          </a:lstStyle>
          <a:p>
            <a:r>
              <a:rPr lang="nl-NL"/>
              <a:t>Klik om de stijl te bewerken</a:t>
            </a:r>
            <a:endParaRPr lang="nl-NL" dirty="0"/>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p:cNvSpPr>
            <a:spLocks noGrp="1"/>
          </p:cNvSpPr>
          <p:nvPr>
            <p:ph type="dt" sz="half" idx="10"/>
          </p:nvPr>
        </p:nvSpPr>
        <p:spPr/>
        <p:txBody>
          <a:bodyPr/>
          <a:lstStyle/>
          <a:p>
            <a:fld id="{8BEEBAAA-29B5-4AF5-BC5F-7E580C29002D}" type="datetimeFigureOut">
              <a:rPr lang="nl-NL" smtClean="0"/>
              <a:t>6-1-2017</a:t>
            </a:fld>
            <a:endParaRPr lang="nl-NL" dirty="0"/>
          </a:p>
        </p:txBody>
      </p:sp>
      <p:sp>
        <p:nvSpPr>
          <p:cNvPr id="5" name="Tijdelijke aanduiding voor voettekst 4"/>
          <p:cNvSpPr>
            <a:spLocks noGrp="1"/>
          </p:cNvSpPr>
          <p:nvPr>
            <p:ph type="ftr" sz="quarter" idx="11"/>
          </p:nvPr>
        </p:nvSpPr>
        <p:spPr/>
        <p:txBody>
          <a:bodyPr/>
          <a:lstStyle/>
          <a:p>
            <a:endParaRPr lang="nl-NL" dirty="0"/>
          </a:p>
        </p:txBody>
      </p:sp>
      <p:sp>
        <p:nvSpPr>
          <p:cNvPr id="6" name="Tijdelijke aanduiding voor dianummer 5"/>
          <p:cNvSpPr>
            <a:spLocks noGrp="1"/>
          </p:cNvSpPr>
          <p:nvPr>
            <p:ph type="sldNum" sz="quarter" idx="12"/>
          </p:nvPr>
        </p:nvSpPr>
        <p:spPr/>
        <p:txBody>
          <a:bodyPr/>
          <a:lstStyle/>
          <a:p>
            <a:fld id="{9860EDB8-5305-433F-BE41-D7A86D811DB3}" type="slidenum">
              <a:rPr lang="nl-NL" smtClean="0"/>
              <a:t>‹nr.›</a:t>
            </a:fld>
            <a:endParaRPr lang="nl-NL" dirty="0"/>
          </a:p>
        </p:txBody>
      </p:sp>
      <p:sp>
        <p:nvSpPr>
          <p:cNvPr id="8" name="Rechthoek 7"/>
          <p:cNvSpPr/>
          <p:nvPr userDrawn="1"/>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Tree>
    <p:extLst>
      <p:ext uri="{BB962C8B-B14F-4D97-AF65-F5344CB8AC3E}">
        <p14:creationId xmlns:p14="http://schemas.microsoft.com/office/powerpoint/2010/main" val="5969213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7" name="Rechthoek 6"/>
          <p:cNvSpPr/>
          <p:nvPr/>
        </p:nvSpPr>
        <p:spPr>
          <a:xfrm>
            <a:off x="10095346" y="0"/>
            <a:ext cx="2096655" cy="6858000"/>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2" name="Verticale titel 1"/>
          <p:cNvSpPr>
            <a:spLocks noGrp="1"/>
          </p:cNvSpPr>
          <p:nvPr>
            <p:ph type="title" orient="vert"/>
          </p:nvPr>
        </p:nvSpPr>
        <p:spPr>
          <a:xfrm>
            <a:off x="10215419" y="365125"/>
            <a:ext cx="1819564" cy="5811838"/>
          </a:xfrm>
        </p:spPr>
        <p:txBody>
          <a:bodyPr vert="eaVert" anchor="b">
            <a:normAutofit/>
          </a:bodyPr>
          <a:lstStyle>
            <a:lvl1pPr>
              <a:defRPr sz="3600">
                <a:solidFill>
                  <a:schemeClr val="bg1"/>
                </a:solidFill>
              </a:defRPr>
            </a:lvl1pPr>
          </a:lstStyle>
          <a:p>
            <a:r>
              <a:rPr lang="nl-NL"/>
              <a:t>Klik om de stijl te bewerken</a:t>
            </a:r>
            <a:endParaRPr lang="nl-NL" dirty="0"/>
          </a:p>
        </p:txBody>
      </p:sp>
      <p:sp>
        <p:nvSpPr>
          <p:cNvPr id="3" name="Tijdelijke aanduiding voor verticale tekst 2"/>
          <p:cNvSpPr>
            <a:spLocks noGrp="1"/>
          </p:cNvSpPr>
          <p:nvPr>
            <p:ph type="body" orient="vert" idx="1"/>
          </p:nvPr>
        </p:nvSpPr>
        <p:spPr>
          <a:xfrm>
            <a:off x="838201" y="365125"/>
            <a:ext cx="7734300" cy="581183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p:cNvSpPr>
            <a:spLocks noGrp="1"/>
          </p:cNvSpPr>
          <p:nvPr>
            <p:ph type="dt" sz="half" idx="10"/>
          </p:nvPr>
        </p:nvSpPr>
        <p:spPr/>
        <p:txBody>
          <a:bodyPr/>
          <a:lstStyle/>
          <a:p>
            <a:fld id="{8BEEBAAA-29B5-4AF5-BC5F-7E580C29002D}" type="datetimeFigureOut">
              <a:rPr lang="nl-NL" smtClean="0"/>
              <a:t>6-1-2017</a:t>
            </a:fld>
            <a:endParaRPr lang="nl-NL" dirty="0"/>
          </a:p>
        </p:txBody>
      </p:sp>
      <p:sp>
        <p:nvSpPr>
          <p:cNvPr id="5" name="Tijdelijke aanduiding voor voettekst 4"/>
          <p:cNvSpPr>
            <a:spLocks noGrp="1"/>
          </p:cNvSpPr>
          <p:nvPr>
            <p:ph type="ftr" sz="quarter" idx="11"/>
          </p:nvPr>
        </p:nvSpPr>
        <p:spPr/>
        <p:txBody>
          <a:bodyPr/>
          <a:lstStyle/>
          <a:p>
            <a:endParaRPr lang="nl-NL" dirty="0"/>
          </a:p>
        </p:txBody>
      </p:sp>
      <p:sp>
        <p:nvSpPr>
          <p:cNvPr id="6" name="Tijdelijke aanduiding voor dianummer 5"/>
          <p:cNvSpPr>
            <a:spLocks noGrp="1"/>
          </p:cNvSpPr>
          <p:nvPr>
            <p:ph type="sldNum" sz="quarter" idx="12"/>
          </p:nvPr>
        </p:nvSpPr>
        <p:spPr/>
        <p:txBody>
          <a:bodyPr/>
          <a:lstStyle/>
          <a:p>
            <a:fld id="{9860EDB8-5305-433F-BE41-D7A86D811DB3}" type="slidenum">
              <a:rPr lang="nl-NL" smtClean="0"/>
              <a:t>‹nr.›</a:t>
            </a:fld>
            <a:endParaRPr lang="nl-NL" dirty="0"/>
          </a:p>
        </p:txBody>
      </p:sp>
      <p:sp>
        <p:nvSpPr>
          <p:cNvPr id="8" name="Rechthoek 7"/>
          <p:cNvSpPr/>
          <p:nvPr userDrawn="1"/>
        </p:nvSpPr>
        <p:spPr>
          <a:xfrm>
            <a:off x="10095346" y="0"/>
            <a:ext cx="2096655" cy="6858000"/>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Tree>
    <p:extLst>
      <p:ext uri="{BB962C8B-B14F-4D97-AF65-F5344CB8AC3E}">
        <p14:creationId xmlns:p14="http://schemas.microsoft.com/office/powerpoint/2010/main" val="13022666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el, inhoud en 2 inhoudselementen">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p>
            <a:r>
              <a:rPr lang="nl-NL"/>
              <a:t>Klik om de stijl te bewerken</a:t>
            </a:r>
            <a:endParaRPr lang="nl-BE"/>
          </a:p>
        </p:txBody>
      </p:sp>
      <p:sp>
        <p:nvSpPr>
          <p:cNvPr id="3" name="Tijdelijke aanduiding voor inhoud 2"/>
          <p:cNvSpPr>
            <a:spLocks noGrp="1"/>
          </p:cNvSpPr>
          <p:nvPr>
            <p:ph sz="half" idx="1"/>
          </p:nvPr>
        </p:nvSpPr>
        <p:spPr>
          <a:xfrm>
            <a:off x="457200" y="1600200"/>
            <a:ext cx="4038600" cy="452596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quarter" idx="2"/>
          </p:nvPr>
        </p:nvSpPr>
        <p:spPr>
          <a:xfrm>
            <a:off x="4648200" y="1600200"/>
            <a:ext cx="4038600" cy="21859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inhoud 4"/>
          <p:cNvSpPr>
            <a:spLocks noGrp="1"/>
          </p:cNvSpPr>
          <p:nvPr>
            <p:ph sz="quarter" idx="3"/>
          </p:nvPr>
        </p:nvSpPr>
        <p:spPr>
          <a:xfrm>
            <a:off x="4648200" y="3938588"/>
            <a:ext cx="4038600" cy="2187575"/>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Rectangle 4"/>
          <p:cNvSpPr>
            <a:spLocks noGrp="1" noChangeArrowheads="1"/>
          </p:cNvSpPr>
          <p:nvPr>
            <p:ph type="dt" sz="half" idx="10"/>
          </p:nvPr>
        </p:nvSpPr>
        <p:spPr>
          <a:ln/>
        </p:spPr>
        <p:txBody>
          <a:bodyPr/>
          <a:lstStyle>
            <a:lvl1pPr>
              <a:defRPr/>
            </a:lvl1pPr>
          </a:lstStyle>
          <a:p>
            <a:pPr>
              <a:defRPr/>
            </a:pPr>
            <a:endParaRPr lang="nl-BE"/>
          </a:p>
        </p:txBody>
      </p:sp>
      <p:sp>
        <p:nvSpPr>
          <p:cNvPr id="7" name="Rectangle 5"/>
          <p:cNvSpPr>
            <a:spLocks noGrp="1" noChangeArrowheads="1"/>
          </p:cNvSpPr>
          <p:nvPr>
            <p:ph type="ftr" sz="quarter" idx="11"/>
          </p:nvPr>
        </p:nvSpPr>
        <p:spPr>
          <a:ln/>
        </p:spPr>
        <p:txBody>
          <a:bodyPr/>
          <a:lstStyle>
            <a:lvl1pPr>
              <a:defRPr/>
            </a:lvl1pPr>
          </a:lstStyle>
          <a:p>
            <a:pPr>
              <a:defRPr/>
            </a:pPr>
            <a:endParaRPr lang="nl-BE"/>
          </a:p>
          <a:p>
            <a:pPr>
              <a:defRPr/>
            </a:pPr>
            <a:endParaRPr lang="nl-BE"/>
          </a:p>
          <a:p>
            <a:pPr>
              <a:defRPr/>
            </a:pPr>
            <a:r>
              <a:rPr lang="nl-BE"/>
              <a:t>Workshop ‘Ethische benadering gedragsproblemen personen verstandelijke beperking’                                                        jo.franck@plantijn.be</a:t>
            </a:r>
          </a:p>
        </p:txBody>
      </p:sp>
    </p:spTree>
    <p:extLst>
      <p:ext uri="{BB962C8B-B14F-4D97-AF65-F5344CB8AC3E}">
        <p14:creationId xmlns:p14="http://schemas.microsoft.com/office/powerpoint/2010/main" val="4318831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Object">
    <p:spTree>
      <p:nvGrpSpPr>
        <p:cNvPr id="1" name=""/>
        <p:cNvGrpSpPr/>
        <p:nvPr/>
      </p:nvGrpSpPr>
      <p:grpSpPr>
        <a:xfrm>
          <a:off x="0" y="0"/>
          <a:ext cx="0" cy="0"/>
          <a:chOff x="0" y="0"/>
          <a:chExt cx="0" cy="0"/>
        </a:xfrm>
      </p:grpSpPr>
      <p:sp>
        <p:nvSpPr>
          <p:cNvPr id="2" name="Tijdelijke aanduiding voor inhoud 1"/>
          <p:cNvSpPr>
            <a:spLocks noGrp="1"/>
          </p:cNvSpPr>
          <p:nvPr>
            <p:ph/>
          </p:nvPr>
        </p:nvSpPr>
        <p:spPr>
          <a:xfrm>
            <a:off x="457200" y="274638"/>
            <a:ext cx="8229600" cy="5851525"/>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3" name="Rectangle 4"/>
          <p:cNvSpPr>
            <a:spLocks noGrp="1" noChangeArrowheads="1"/>
          </p:cNvSpPr>
          <p:nvPr>
            <p:ph type="dt" sz="half" idx="10"/>
          </p:nvPr>
        </p:nvSpPr>
        <p:spPr>
          <a:ln/>
        </p:spPr>
        <p:txBody>
          <a:bodyPr/>
          <a:lstStyle>
            <a:lvl1pPr>
              <a:defRPr/>
            </a:lvl1pPr>
          </a:lstStyle>
          <a:p>
            <a:pPr>
              <a:defRPr/>
            </a:pPr>
            <a:endParaRPr lang="nl-BE"/>
          </a:p>
        </p:txBody>
      </p:sp>
      <p:sp>
        <p:nvSpPr>
          <p:cNvPr id="4" name="Rectangle 5"/>
          <p:cNvSpPr>
            <a:spLocks noGrp="1" noChangeArrowheads="1"/>
          </p:cNvSpPr>
          <p:nvPr>
            <p:ph type="ftr" sz="quarter" idx="11"/>
          </p:nvPr>
        </p:nvSpPr>
        <p:spPr>
          <a:ln/>
        </p:spPr>
        <p:txBody>
          <a:bodyPr/>
          <a:lstStyle>
            <a:lvl1pPr>
              <a:defRPr/>
            </a:lvl1pPr>
          </a:lstStyle>
          <a:p>
            <a:pPr>
              <a:defRPr/>
            </a:pPr>
            <a:endParaRPr lang="nl-BE"/>
          </a:p>
          <a:p>
            <a:pPr>
              <a:defRPr/>
            </a:pPr>
            <a:endParaRPr lang="nl-BE"/>
          </a:p>
          <a:p>
            <a:pPr>
              <a:defRPr/>
            </a:pPr>
            <a:r>
              <a:rPr lang="nl-BE"/>
              <a:t>Workshop ‘Ethische benadering gedragsproblemen personen verstandelijke beperking’                                                        jo.franck@plantijn.be</a:t>
            </a:r>
          </a:p>
        </p:txBody>
      </p:sp>
    </p:spTree>
    <p:extLst>
      <p:ext uri="{BB962C8B-B14F-4D97-AF65-F5344CB8AC3E}">
        <p14:creationId xmlns:p14="http://schemas.microsoft.com/office/powerpoint/2010/main" val="3615994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7" name="Rechthoek 6"/>
          <p:cNvSpPr/>
          <p:nvPr/>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2" name="Titel 1"/>
          <p:cNvSpPr>
            <a:spLocks noGrp="1"/>
          </p:cNvSpPr>
          <p:nvPr>
            <p:ph type="title"/>
          </p:nvPr>
        </p:nvSpPr>
        <p:spPr>
          <a:xfrm>
            <a:off x="604434" y="0"/>
            <a:ext cx="10749367" cy="1208868"/>
          </a:xfrm>
        </p:spPr>
        <p:txBody>
          <a:bodyPr anchor="b">
            <a:normAutofit/>
          </a:bodyPr>
          <a:lstStyle>
            <a:lvl1pPr>
              <a:defRPr sz="3600">
                <a:solidFill>
                  <a:schemeClr val="bg1"/>
                </a:solidFill>
              </a:defRPr>
            </a:lvl1pPr>
          </a:lstStyle>
          <a:p>
            <a:r>
              <a:rPr lang="nl-NL"/>
              <a:t>Klik om de stijl te bewerken</a:t>
            </a:r>
            <a:endParaRPr lang="nl-NL" dirty="0"/>
          </a:p>
        </p:txBody>
      </p:sp>
      <p:sp>
        <p:nvSpPr>
          <p:cNvPr id="3" name="Tijdelijke aanduiding voor inhoud 2"/>
          <p:cNvSpPr>
            <a:spLocks noGrp="1"/>
          </p:cNvSpPr>
          <p:nvPr>
            <p:ph idx="1"/>
          </p:nvPr>
        </p:nvSpPr>
        <p:spPr>
          <a:xfrm>
            <a:off x="838201" y="1825625"/>
            <a:ext cx="4167753" cy="4351338"/>
          </a:xfrm>
        </p:spPr>
        <p:txBody>
          <a:bodyPr>
            <a:normAutofit/>
          </a:bodyPr>
          <a:lstStyle>
            <a:lvl1pPr marL="0" indent="0">
              <a:lnSpc>
                <a:spcPct val="150000"/>
              </a:lnSpc>
              <a:spcAft>
                <a:spcPts val="1200"/>
              </a:spcAft>
              <a:buNone/>
              <a:defRPr sz="1600">
                <a:solidFill>
                  <a:schemeClr val="bg1">
                    <a:lumMod val="50000"/>
                  </a:schemeClr>
                </a:solidFill>
              </a:defRPr>
            </a:lvl1pPr>
            <a:lvl2pPr>
              <a:lnSpc>
                <a:spcPct val="150000"/>
              </a:lnSpc>
              <a:spcAft>
                <a:spcPts val="1200"/>
              </a:spcAft>
              <a:defRPr sz="1400">
                <a:solidFill>
                  <a:schemeClr val="bg1">
                    <a:lumMod val="50000"/>
                  </a:schemeClr>
                </a:solidFill>
              </a:defRPr>
            </a:lvl2pPr>
            <a:lvl3pPr>
              <a:lnSpc>
                <a:spcPct val="150000"/>
              </a:lnSpc>
              <a:spcAft>
                <a:spcPts val="1200"/>
              </a:spcAft>
              <a:defRPr sz="1200">
                <a:solidFill>
                  <a:schemeClr val="bg1">
                    <a:lumMod val="50000"/>
                  </a:schemeClr>
                </a:solidFill>
              </a:defRPr>
            </a:lvl3pPr>
            <a:lvl4pPr>
              <a:lnSpc>
                <a:spcPct val="150000"/>
              </a:lnSpc>
              <a:spcAft>
                <a:spcPts val="1200"/>
              </a:spcAft>
              <a:defRPr sz="1100">
                <a:solidFill>
                  <a:schemeClr val="bg1">
                    <a:lumMod val="50000"/>
                  </a:schemeClr>
                </a:solidFill>
              </a:defRPr>
            </a:lvl4pPr>
            <a:lvl5pPr>
              <a:lnSpc>
                <a:spcPct val="150000"/>
              </a:lnSpc>
              <a:spcAft>
                <a:spcPts val="1200"/>
              </a:spcAft>
              <a:defRPr sz="1100">
                <a:solidFill>
                  <a:schemeClr val="bg1">
                    <a:lumMod val="50000"/>
                  </a:schemeClr>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p:cNvSpPr>
            <a:spLocks noGrp="1"/>
          </p:cNvSpPr>
          <p:nvPr>
            <p:ph type="dt" sz="half" idx="10"/>
          </p:nvPr>
        </p:nvSpPr>
        <p:spPr/>
        <p:txBody>
          <a:bodyPr/>
          <a:lstStyle/>
          <a:p>
            <a:fld id="{8BEEBAAA-29B5-4AF5-BC5F-7E580C29002D}" type="datetimeFigureOut">
              <a:rPr lang="nl-NL" smtClean="0"/>
              <a:t>6-1-2017</a:t>
            </a:fld>
            <a:endParaRPr lang="nl-NL" dirty="0"/>
          </a:p>
        </p:txBody>
      </p:sp>
      <p:sp>
        <p:nvSpPr>
          <p:cNvPr id="5" name="Tijdelijke aanduiding voor voettekst 4"/>
          <p:cNvSpPr>
            <a:spLocks noGrp="1"/>
          </p:cNvSpPr>
          <p:nvPr>
            <p:ph type="ftr" sz="quarter" idx="11"/>
          </p:nvPr>
        </p:nvSpPr>
        <p:spPr/>
        <p:txBody>
          <a:bodyPr/>
          <a:lstStyle/>
          <a:p>
            <a:endParaRPr lang="nl-NL" dirty="0"/>
          </a:p>
        </p:txBody>
      </p:sp>
      <p:sp>
        <p:nvSpPr>
          <p:cNvPr id="6" name="Tijdelijke aanduiding voor dianummer 5"/>
          <p:cNvSpPr>
            <a:spLocks noGrp="1"/>
          </p:cNvSpPr>
          <p:nvPr>
            <p:ph type="sldNum" sz="quarter" idx="12"/>
          </p:nvPr>
        </p:nvSpPr>
        <p:spPr/>
        <p:txBody>
          <a:bodyPr/>
          <a:lstStyle/>
          <a:p>
            <a:fld id="{9860EDB8-5305-433F-BE41-D7A86D811DB3}" type="slidenum">
              <a:rPr lang="nl-NL" smtClean="0"/>
              <a:t>‹nr.›</a:t>
            </a:fld>
            <a:endParaRPr lang="nl-NL" dirty="0"/>
          </a:p>
        </p:txBody>
      </p:sp>
      <p:sp>
        <p:nvSpPr>
          <p:cNvPr id="8" name="Rechthoek 7"/>
          <p:cNvSpPr/>
          <p:nvPr userDrawn="1"/>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Tree>
    <p:extLst>
      <p:ext uri="{BB962C8B-B14F-4D97-AF65-F5344CB8AC3E}">
        <p14:creationId xmlns:p14="http://schemas.microsoft.com/office/powerpoint/2010/main" val="2185836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7" name="Rechthoek 6"/>
          <p:cNvSpPr/>
          <p:nvPr/>
        </p:nvSpPr>
        <p:spPr>
          <a:xfrm>
            <a:off x="5656882" y="1709738"/>
            <a:ext cx="6535119" cy="357518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2" name="Titel 1"/>
          <p:cNvSpPr>
            <a:spLocks noGrp="1"/>
          </p:cNvSpPr>
          <p:nvPr>
            <p:ph type="title"/>
          </p:nvPr>
        </p:nvSpPr>
        <p:spPr>
          <a:xfrm>
            <a:off x="838201" y="2402238"/>
            <a:ext cx="4508715" cy="2187227"/>
          </a:xfrm>
        </p:spPr>
        <p:txBody>
          <a:bodyPr anchor="ctr">
            <a:noAutofit/>
          </a:bodyPr>
          <a:lstStyle>
            <a:lvl1pPr algn="l">
              <a:defRPr sz="4800">
                <a:solidFill>
                  <a:srgbClr val="D24726"/>
                </a:solidFill>
              </a:defRPr>
            </a:lvl1pPr>
          </a:lstStyle>
          <a:p>
            <a:r>
              <a:rPr lang="nl-NL"/>
              <a:t>Klik om de stijl te bewerken</a:t>
            </a:r>
            <a:endParaRPr lang="nl-NL" dirty="0"/>
          </a:p>
        </p:txBody>
      </p:sp>
      <p:sp>
        <p:nvSpPr>
          <p:cNvPr id="3" name="Tijdelijke aanduiding voor tekst 2"/>
          <p:cNvSpPr>
            <a:spLocks noGrp="1"/>
          </p:cNvSpPr>
          <p:nvPr>
            <p:ph type="body" idx="1"/>
          </p:nvPr>
        </p:nvSpPr>
        <p:spPr>
          <a:xfrm>
            <a:off x="6323308" y="2402237"/>
            <a:ext cx="5269424" cy="2187226"/>
          </a:xfrm>
        </p:spPr>
        <p:txBody>
          <a:bodyPr anchor="ctr">
            <a:normAutofit/>
          </a:bodyPr>
          <a:lstStyle>
            <a:lvl1pPr marL="0" indent="0">
              <a:lnSpc>
                <a:spcPct val="150000"/>
              </a:lnSpc>
              <a:buNone/>
              <a:defRPr sz="2800">
                <a:solidFill>
                  <a:schemeClr val="bg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8BEEBAAA-29B5-4AF5-BC5F-7E580C29002D}" type="datetimeFigureOut">
              <a:rPr lang="nl-NL" smtClean="0"/>
              <a:t>6-1-2017</a:t>
            </a:fld>
            <a:endParaRPr lang="nl-NL" dirty="0"/>
          </a:p>
        </p:txBody>
      </p:sp>
      <p:sp>
        <p:nvSpPr>
          <p:cNvPr id="5" name="Tijdelijke aanduiding voor voettekst 4"/>
          <p:cNvSpPr>
            <a:spLocks noGrp="1"/>
          </p:cNvSpPr>
          <p:nvPr>
            <p:ph type="ftr" sz="quarter" idx="11"/>
          </p:nvPr>
        </p:nvSpPr>
        <p:spPr/>
        <p:txBody>
          <a:bodyPr/>
          <a:lstStyle/>
          <a:p>
            <a:endParaRPr lang="nl-NL" dirty="0"/>
          </a:p>
        </p:txBody>
      </p:sp>
      <p:sp>
        <p:nvSpPr>
          <p:cNvPr id="6" name="Tijdelijke aanduiding voor dianummer 5"/>
          <p:cNvSpPr>
            <a:spLocks noGrp="1"/>
          </p:cNvSpPr>
          <p:nvPr>
            <p:ph type="sldNum" sz="quarter" idx="12"/>
          </p:nvPr>
        </p:nvSpPr>
        <p:spPr/>
        <p:txBody>
          <a:bodyPr/>
          <a:lstStyle/>
          <a:p>
            <a:fld id="{9860EDB8-5305-433F-BE41-D7A86D811DB3}" type="slidenum">
              <a:rPr lang="nl-NL" smtClean="0"/>
              <a:t>‹nr.›</a:t>
            </a:fld>
            <a:endParaRPr lang="nl-NL" dirty="0"/>
          </a:p>
        </p:txBody>
      </p:sp>
      <p:sp>
        <p:nvSpPr>
          <p:cNvPr id="8" name="Rechthoek 7"/>
          <p:cNvSpPr/>
          <p:nvPr userDrawn="1"/>
        </p:nvSpPr>
        <p:spPr>
          <a:xfrm>
            <a:off x="5656882" y="1709738"/>
            <a:ext cx="6535119" cy="357518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Tree>
    <p:extLst>
      <p:ext uri="{BB962C8B-B14F-4D97-AF65-F5344CB8AC3E}">
        <p14:creationId xmlns:p14="http://schemas.microsoft.com/office/powerpoint/2010/main" val="13356555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8" name="Rechthoek 7"/>
          <p:cNvSpPr/>
          <p:nvPr/>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2" name="Titel 1"/>
          <p:cNvSpPr>
            <a:spLocks noGrp="1"/>
          </p:cNvSpPr>
          <p:nvPr>
            <p:ph type="title"/>
          </p:nvPr>
        </p:nvSpPr>
        <p:spPr>
          <a:xfrm>
            <a:off x="609600" y="1"/>
            <a:ext cx="10744200" cy="1228436"/>
          </a:xfrm>
        </p:spPr>
        <p:txBody>
          <a:bodyPr anchor="b">
            <a:normAutofit/>
          </a:bodyPr>
          <a:lstStyle>
            <a:lvl1pPr>
              <a:defRPr sz="3600">
                <a:solidFill>
                  <a:schemeClr val="bg1"/>
                </a:solidFill>
              </a:defRPr>
            </a:lvl1pPr>
          </a:lstStyle>
          <a:p>
            <a:r>
              <a:rPr lang="nl-NL"/>
              <a:t>Klik om de stijl te bewerken</a:t>
            </a:r>
            <a:endParaRPr lang="nl-NL" dirty="0"/>
          </a:p>
        </p:txBody>
      </p:sp>
      <p:sp>
        <p:nvSpPr>
          <p:cNvPr id="3" name="Tijdelijke aanduiding voor inhoud 2"/>
          <p:cNvSpPr>
            <a:spLocks noGrp="1"/>
          </p:cNvSpPr>
          <p:nvPr>
            <p:ph sz="half" idx="1"/>
          </p:nvPr>
        </p:nvSpPr>
        <p:spPr>
          <a:xfrm>
            <a:off x="838200" y="1825625"/>
            <a:ext cx="5181600" cy="4351338"/>
          </a:xfrm>
        </p:spPr>
        <p:txBody>
          <a:bodyPr vert="horz" lIns="91440" tIns="45720" rIns="91440" bIns="45720" rtlCol="0">
            <a:normAutofit/>
          </a:bodyPr>
          <a:lstStyle>
            <a:lvl1pPr>
              <a:defRPr lang="en-US" sz="1600" smtClean="0">
                <a:solidFill>
                  <a:schemeClr val="bg1">
                    <a:lumMod val="50000"/>
                  </a:schemeClr>
                </a:solidFill>
              </a:defRPr>
            </a:lvl1pPr>
            <a:lvl2pPr>
              <a:defRPr lang="en-US" sz="1400" smtClean="0">
                <a:solidFill>
                  <a:schemeClr val="bg1">
                    <a:lumMod val="50000"/>
                  </a:schemeClr>
                </a:solidFill>
              </a:defRPr>
            </a:lvl2pPr>
            <a:lvl3pPr>
              <a:defRPr lang="en-US" sz="1200" smtClean="0">
                <a:solidFill>
                  <a:schemeClr val="bg1">
                    <a:lumMod val="50000"/>
                  </a:schemeClr>
                </a:solidFill>
              </a:defRPr>
            </a:lvl3pPr>
            <a:lvl4pPr>
              <a:defRPr lang="en-US" sz="1100" smtClean="0">
                <a:solidFill>
                  <a:schemeClr val="bg1">
                    <a:lumMod val="50000"/>
                  </a:schemeClr>
                </a:solidFill>
              </a:defRPr>
            </a:lvl4pPr>
            <a:lvl5pPr>
              <a:defRPr lang="en-US" sz="1100">
                <a:solidFill>
                  <a:schemeClr val="bg1">
                    <a:lumMod val="50000"/>
                  </a:schemeClr>
                </a:solidFill>
              </a:defRPr>
            </a:lvl5pPr>
          </a:lstStyle>
          <a:p>
            <a:pPr marL="0" lvl="0" indent="0">
              <a:lnSpc>
                <a:spcPct val="150000"/>
              </a:lnSpc>
              <a:spcAft>
                <a:spcPts val="1200"/>
              </a:spcAft>
              <a:buNone/>
            </a:pPr>
            <a:r>
              <a:rPr lang="nl-NL"/>
              <a:t>Klik om de modelstijlen te bewerken</a:t>
            </a:r>
          </a:p>
          <a:p>
            <a:pPr marL="0" lvl="1" indent="0">
              <a:lnSpc>
                <a:spcPct val="150000"/>
              </a:lnSpc>
              <a:spcAft>
                <a:spcPts val="1200"/>
              </a:spcAft>
              <a:buNone/>
            </a:pPr>
            <a:r>
              <a:rPr lang="nl-NL"/>
              <a:t>Tweede niveau</a:t>
            </a:r>
          </a:p>
          <a:p>
            <a:pPr marL="0" lvl="2" indent="0">
              <a:lnSpc>
                <a:spcPct val="150000"/>
              </a:lnSpc>
              <a:spcAft>
                <a:spcPts val="1200"/>
              </a:spcAft>
              <a:buNone/>
            </a:pPr>
            <a:r>
              <a:rPr lang="nl-NL"/>
              <a:t>Derde niveau</a:t>
            </a:r>
          </a:p>
          <a:p>
            <a:pPr marL="0" lvl="3" indent="0">
              <a:lnSpc>
                <a:spcPct val="150000"/>
              </a:lnSpc>
              <a:spcAft>
                <a:spcPts val="1200"/>
              </a:spcAft>
              <a:buNone/>
            </a:pPr>
            <a:r>
              <a:rPr lang="nl-NL"/>
              <a:t>Vierde niveau</a:t>
            </a:r>
          </a:p>
          <a:p>
            <a:pPr marL="0" lvl="4" indent="0">
              <a:lnSpc>
                <a:spcPct val="150000"/>
              </a:lnSpc>
              <a:spcAft>
                <a:spcPts val="1200"/>
              </a:spcAft>
              <a:buNone/>
            </a:pPr>
            <a:r>
              <a:rPr lang="nl-NL"/>
              <a:t>Vijfde niveau</a:t>
            </a:r>
            <a:endParaRPr lang="nl-NL" dirty="0"/>
          </a:p>
        </p:txBody>
      </p:sp>
      <p:sp>
        <p:nvSpPr>
          <p:cNvPr id="4" name="Tijdelijke aanduiding voor inhoud 3"/>
          <p:cNvSpPr>
            <a:spLocks noGrp="1"/>
          </p:cNvSpPr>
          <p:nvPr>
            <p:ph sz="half" idx="2"/>
          </p:nvPr>
        </p:nvSpPr>
        <p:spPr>
          <a:xfrm>
            <a:off x="6172200" y="1825625"/>
            <a:ext cx="5181600" cy="4351338"/>
          </a:xfrm>
        </p:spPr>
        <p:txBody>
          <a:bodyPr vert="horz" lIns="91440" tIns="45720" rIns="91440" bIns="45720" rtlCol="0">
            <a:normAutofit/>
          </a:bodyPr>
          <a:lstStyle>
            <a:lvl1pPr>
              <a:defRPr lang="en-US" sz="1600" smtClean="0">
                <a:solidFill>
                  <a:schemeClr val="bg1">
                    <a:lumMod val="50000"/>
                  </a:schemeClr>
                </a:solidFill>
              </a:defRPr>
            </a:lvl1pPr>
            <a:lvl2pPr>
              <a:defRPr lang="en-US" sz="1400" smtClean="0">
                <a:solidFill>
                  <a:schemeClr val="bg1">
                    <a:lumMod val="50000"/>
                  </a:schemeClr>
                </a:solidFill>
              </a:defRPr>
            </a:lvl2pPr>
            <a:lvl3pPr>
              <a:defRPr lang="en-US" sz="1200" smtClean="0">
                <a:solidFill>
                  <a:schemeClr val="bg1">
                    <a:lumMod val="50000"/>
                  </a:schemeClr>
                </a:solidFill>
              </a:defRPr>
            </a:lvl3pPr>
            <a:lvl4pPr>
              <a:defRPr lang="en-US" sz="1100" smtClean="0">
                <a:solidFill>
                  <a:schemeClr val="bg1">
                    <a:lumMod val="50000"/>
                  </a:schemeClr>
                </a:solidFill>
              </a:defRPr>
            </a:lvl4pPr>
            <a:lvl5pPr>
              <a:defRPr lang="en-US" sz="1100">
                <a:solidFill>
                  <a:schemeClr val="bg1">
                    <a:lumMod val="50000"/>
                  </a:schemeClr>
                </a:solidFill>
              </a:defRPr>
            </a:lvl5pPr>
          </a:lstStyle>
          <a:p>
            <a:pPr marL="0" lvl="0" indent="0">
              <a:lnSpc>
                <a:spcPct val="150000"/>
              </a:lnSpc>
              <a:spcAft>
                <a:spcPts val="1200"/>
              </a:spcAft>
              <a:buNone/>
            </a:pPr>
            <a:r>
              <a:rPr lang="nl-NL"/>
              <a:t>Klik om de modelstijlen te bewerken</a:t>
            </a:r>
          </a:p>
          <a:p>
            <a:pPr marL="0" lvl="1" indent="0">
              <a:lnSpc>
                <a:spcPct val="150000"/>
              </a:lnSpc>
              <a:spcAft>
                <a:spcPts val="1200"/>
              </a:spcAft>
              <a:buNone/>
            </a:pPr>
            <a:r>
              <a:rPr lang="nl-NL"/>
              <a:t>Tweede niveau</a:t>
            </a:r>
          </a:p>
          <a:p>
            <a:pPr marL="0" lvl="2" indent="0">
              <a:lnSpc>
                <a:spcPct val="150000"/>
              </a:lnSpc>
              <a:spcAft>
                <a:spcPts val="1200"/>
              </a:spcAft>
              <a:buNone/>
            </a:pPr>
            <a:r>
              <a:rPr lang="nl-NL"/>
              <a:t>Derde niveau</a:t>
            </a:r>
          </a:p>
          <a:p>
            <a:pPr marL="0" lvl="3" indent="0">
              <a:lnSpc>
                <a:spcPct val="150000"/>
              </a:lnSpc>
              <a:spcAft>
                <a:spcPts val="1200"/>
              </a:spcAft>
              <a:buNone/>
            </a:pPr>
            <a:r>
              <a:rPr lang="nl-NL"/>
              <a:t>Vierde niveau</a:t>
            </a:r>
          </a:p>
          <a:p>
            <a:pPr marL="0" lvl="4" indent="0">
              <a:lnSpc>
                <a:spcPct val="150000"/>
              </a:lnSpc>
              <a:spcAft>
                <a:spcPts val="1200"/>
              </a:spcAft>
              <a:buNone/>
            </a:pPr>
            <a:r>
              <a:rPr lang="nl-NL"/>
              <a:t>Vijfde niveau</a:t>
            </a:r>
            <a:endParaRPr lang="nl-NL" dirty="0"/>
          </a:p>
        </p:txBody>
      </p:sp>
      <p:sp>
        <p:nvSpPr>
          <p:cNvPr id="5" name="Date Placeholder 4"/>
          <p:cNvSpPr>
            <a:spLocks noGrp="1"/>
          </p:cNvSpPr>
          <p:nvPr>
            <p:ph type="dt" sz="half" idx="10"/>
          </p:nvPr>
        </p:nvSpPr>
        <p:spPr/>
        <p:txBody>
          <a:bodyPr/>
          <a:lstStyle/>
          <a:p>
            <a:fld id="{8BEEBAAA-29B5-4AF5-BC5F-7E580C29002D}" type="datetimeFigureOut">
              <a:rPr lang="nl-NL" smtClean="0"/>
              <a:t>6-1-2017</a:t>
            </a:fld>
            <a:endParaRPr lang="nl-NL" dirty="0"/>
          </a:p>
        </p:txBody>
      </p:sp>
      <p:sp>
        <p:nvSpPr>
          <p:cNvPr id="6" name="Tijdelijke aanduiding voor voettekst 5"/>
          <p:cNvSpPr>
            <a:spLocks noGrp="1"/>
          </p:cNvSpPr>
          <p:nvPr>
            <p:ph type="ftr" sz="quarter" idx="11"/>
          </p:nvPr>
        </p:nvSpPr>
        <p:spPr/>
        <p:txBody>
          <a:bodyPr/>
          <a:lstStyle/>
          <a:p>
            <a:endParaRPr lang="nl-NL" dirty="0"/>
          </a:p>
        </p:txBody>
      </p:sp>
      <p:sp>
        <p:nvSpPr>
          <p:cNvPr id="7" name="Tijdelijke aanduiding voor dianummer 6"/>
          <p:cNvSpPr>
            <a:spLocks noGrp="1"/>
          </p:cNvSpPr>
          <p:nvPr>
            <p:ph type="sldNum" sz="quarter" idx="12"/>
          </p:nvPr>
        </p:nvSpPr>
        <p:spPr/>
        <p:txBody>
          <a:bodyPr/>
          <a:lstStyle/>
          <a:p>
            <a:fld id="{9860EDB8-5305-433F-BE41-D7A86D811DB3}" type="slidenum">
              <a:rPr lang="nl-NL" smtClean="0"/>
              <a:t>‹nr.›</a:t>
            </a:fld>
            <a:endParaRPr lang="nl-NL" dirty="0"/>
          </a:p>
        </p:txBody>
      </p:sp>
      <p:sp>
        <p:nvSpPr>
          <p:cNvPr id="9" name="Rechthoek 8"/>
          <p:cNvSpPr/>
          <p:nvPr userDrawn="1"/>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Tree>
    <p:extLst>
      <p:ext uri="{BB962C8B-B14F-4D97-AF65-F5344CB8AC3E}">
        <p14:creationId xmlns:p14="http://schemas.microsoft.com/office/powerpoint/2010/main" val="3328223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10" name="Rectangle 9"/>
          <p:cNvSpPr/>
          <p:nvPr/>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2" name="Titel 1"/>
          <p:cNvSpPr>
            <a:spLocks noGrp="1"/>
          </p:cNvSpPr>
          <p:nvPr>
            <p:ph type="title"/>
          </p:nvPr>
        </p:nvSpPr>
        <p:spPr>
          <a:xfrm>
            <a:off x="609600" y="0"/>
            <a:ext cx="10737851" cy="1228436"/>
          </a:xfrm>
        </p:spPr>
        <p:txBody>
          <a:bodyPr anchor="b">
            <a:normAutofit/>
          </a:bodyPr>
          <a:lstStyle>
            <a:lvl1pPr>
              <a:defRPr sz="3600">
                <a:solidFill>
                  <a:schemeClr val="bg1"/>
                </a:solidFill>
              </a:defRPr>
            </a:lvl1pPr>
          </a:lstStyle>
          <a:p>
            <a:r>
              <a:rPr lang="nl-NL"/>
              <a:t>Klik om de stijl te bewerken</a:t>
            </a:r>
            <a:endParaRPr lang="nl-NL" dirty="0"/>
          </a:p>
        </p:txBody>
      </p:sp>
      <p:sp>
        <p:nvSpPr>
          <p:cNvPr id="3" name="Tijdelijke aanduiding voor tekst 2"/>
          <p:cNvSpPr>
            <a:spLocks noGrp="1"/>
          </p:cNvSpPr>
          <p:nvPr>
            <p:ph type="body" idx="1"/>
          </p:nvPr>
        </p:nvSpPr>
        <p:spPr>
          <a:xfrm>
            <a:off x="831851" y="1489075"/>
            <a:ext cx="5156200" cy="6413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831851" y="2193927"/>
            <a:ext cx="5156200" cy="3978275"/>
          </a:xfrm>
        </p:spPr>
        <p:txBody>
          <a:bodyPr vert="horz" lIns="91440" tIns="45720" rIns="91440" bIns="45720" rtlCol="0">
            <a:normAutofit/>
          </a:bodyPr>
          <a:lstStyle>
            <a:lvl1pPr>
              <a:defRPr lang="en-US" sz="1600" smtClean="0">
                <a:solidFill>
                  <a:schemeClr val="bg1">
                    <a:lumMod val="50000"/>
                  </a:schemeClr>
                </a:solidFill>
              </a:defRPr>
            </a:lvl1pPr>
            <a:lvl2pPr>
              <a:defRPr lang="en-US" sz="1400" smtClean="0">
                <a:solidFill>
                  <a:schemeClr val="bg1">
                    <a:lumMod val="50000"/>
                  </a:schemeClr>
                </a:solidFill>
              </a:defRPr>
            </a:lvl2pPr>
            <a:lvl3pPr>
              <a:defRPr lang="en-US" sz="1200" smtClean="0">
                <a:solidFill>
                  <a:schemeClr val="bg1">
                    <a:lumMod val="50000"/>
                  </a:schemeClr>
                </a:solidFill>
              </a:defRPr>
            </a:lvl3pPr>
            <a:lvl4pPr>
              <a:defRPr lang="en-US" sz="1100" smtClean="0">
                <a:solidFill>
                  <a:schemeClr val="bg1">
                    <a:lumMod val="50000"/>
                  </a:schemeClr>
                </a:solidFill>
              </a:defRPr>
            </a:lvl4pPr>
            <a:lvl5pPr>
              <a:defRPr lang="en-US" sz="1100">
                <a:solidFill>
                  <a:schemeClr val="bg1">
                    <a:lumMod val="50000"/>
                  </a:schemeClr>
                </a:solidFill>
              </a:defRPr>
            </a:lvl5pPr>
          </a:lstStyle>
          <a:p>
            <a:pPr marL="0" lvl="0" indent="0">
              <a:lnSpc>
                <a:spcPct val="150000"/>
              </a:lnSpc>
              <a:spcAft>
                <a:spcPts val="1200"/>
              </a:spcAft>
              <a:buNone/>
            </a:pPr>
            <a:r>
              <a:rPr lang="nl-NL"/>
              <a:t>Klik om de modelstijlen te bewerken</a:t>
            </a:r>
          </a:p>
          <a:p>
            <a:pPr marL="0" lvl="1" indent="0">
              <a:lnSpc>
                <a:spcPct val="150000"/>
              </a:lnSpc>
              <a:spcAft>
                <a:spcPts val="1200"/>
              </a:spcAft>
              <a:buNone/>
            </a:pPr>
            <a:r>
              <a:rPr lang="nl-NL"/>
              <a:t>Tweede niveau</a:t>
            </a:r>
          </a:p>
          <a:p>
            <a:pPr marL="0" lvl="2" indent="0">
              <a:lnSpc>
                <a:spcPct val="150000"/>
              </a:lnSpc>
              <a:spcAft>
                <a:spcPts val="1200"/>
              </a:spcAft>
              <a:buNone/>
            </a:pPr>
            <a:r>
              <a:rPr lang="nl-NL"/>
              <a:t>Derde niveau</a:t>
            </a:r>
          </a:p>
          <a:p>
            <a:pPr marL="0" lvl="3" indent="0">
              <a:lnSpc>
                <a:spcPct val="150000"/>
              </a:lnSpc>
              <a:spcAft>
                <a:spcPts val="1200"/>
              </a:spcAft>
              <a:buNone/>
            </a:pPr>
            <a:r>
              <a:rPr lang="nl-NL"/>
              <a:t>Vierde niveau</a:t>
            </a:r>
          </a:p>
          <a:p>
            <a:pPr marL="0" lvl="4" indent="0">
              <a:lnSpc>
                <a:spcPct val="150000"/>
              </a:lnSpc>
              <a:spcAft>
                <a:spcPts val="1200"/>
              </a:spcAft>
              <a:buNone/>
            </a:pPr>
            <a:r>
              <a:rPr lang="nl-NL"/>
              <a:t>Vijfde niveau</a:t>
            </a:r>
            <a:endParaRPr lang="nl-NL" dirty="0"/>
          </a:p>
        </p:txBody>
      </p:sp>
      <p:sp>
        <p:nvSpPr>
          <p:cNvPr id="5" name="Tijdelijke aanduiding voor tekst 4"/>
          <p:cNvSpPr>
            <a:spLocks noGrp="1"/>
          </p:cNvSpPr>
          <p:nvPr>
            <p:ph type="body" sz="quarter" idx="3"/>
          </p:nvPr>
        </p:nvSpPr>
        <p:spPr>
          <a:xfrm>
            <a:off x="6189664" y="1489075"/>
            <a:ext cx="5157787" cy="6413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89664" y="2193927"/>
            <a:ext cx="5157787" cy="3978275"/>
          </a:xfrm>
        </p:spPr>
        <p:txBody>
          <a:bodyPr vert="horz" lIns="91440" tIns="45720" rIns="91440" bIns="45720" rtlCol="0">
            <a:normAutofit/>
          </a:bodyPr>
          <a:lstStyle>
            <a:lvl1pPr>
              <a:defRPr lang="en-US" sz="1600" smtClean="0">
                <a:solidFill>
                  <a:schemeClr val="bg1">
                    <a:lumMod val="50000"/>
                  </a:schemeClr>
                </a:solidFill>
              </a:defRPr>
            </a:lvl1pPr>
            <a:lvl2pPr>
              <a:defRPr lang="en-US" sz="1400" smtClean="0">
                <a:solidFill>
                  <a:schemeClr val="bg1">
                    <a:lumMod val="50000"/>
                  </a:schemeClr>
                </a:solidFill>
              </a:defRPr>
            </a:lvl2pPr>
            <a:lvl3pPr>
              <a:defRPr lang="en-US" sz="1200" smtClean="0">
                <a:solidFill>
                  <a:schemeClr val="bg1">
                    <a:lumMod val="50000"/>
                  </a:schemeClr>
                </a:solidFill>
              </a:defRPr>
            </a:lvl3pPr>
            <a:lvl4pPr>
              <a:defRPr lang="en-US" sz="1100" smtClean="0">
                <a:solidFill>
                  <a:schemeClr val="bg1">
                    <a:lumMod val="50000"/>
                  </a:schemeClr>
                </a:solidFill>
              </a:defRPr>
            </a:lvl4pPr>
            <a:lvl5pPr>
              <a:defRPr lang="en-US" sz="1100">
                <a:solidFill>
                  <a:schemeClr val="bg1">
                    <a:lumMod val="50000"/>
                  </a:schemeClr>
                </a:solidFill>
              </a:defRPr>
            </a:lvl5pPr>
          </a:lstStyle>
          <a:p>
            <a:pPr marL="0" lvl="0" indent="0">
              <a:lnSpc>
                <a:spcPct val="150000"/>
              </a:lnSpc>
              <a:spcAft>
                <a:spcPts val="1200"/>
              </a:spcAft>
              <a:buNone/>
            </a:pPr>
            <a:r>
              <a:rPr lang="nl-NL"/>
              <a:t>Klik om de modelstijlen te bewerken</a:t>
            </a:r>
          </a:p>
          <a:p>
            <a:pPr marL="0" lvl="1" indent="0">
              <a:lnSpc>
                <a:spcPct val="150000"/>
              </a:lnSpc>
              <a:spcAft>
                <a:spcPts val="1200"/>
              </a:spcAft>
              <a:buNone/>
            </a:pPr>
            <a:r>
              <a:rPr lang="nl-NL"/>
              <a:t>Tweede niveau</a:t>
            </a:r>
          </a:p>
          <a:p>
            <a:pPr marL="0" lvl="2" indent="0">
              <a:lnSpc>
                <a:spcPct val="150000"/>
              </a:lnSpc>
              <a:spcAft>
                <a:spcPts val="1200"/>
              </a:spcAft>
              <a:buNone/>
            </a:pPr>
            <a:r>
              <a:rPr lang="nl-NL"/>
              <a:t>Derde niveau</a:t>
            </a:r>
          </a:p>
          <a:p>
            <a:pPr marL="0" lvl="3" indent="0">
              <a:lnSpc>
                <a:spcPct val="150000"/>
              </a:lnSpc>
              <a:spcAft>
                <a:spcPts val="1200"/>
              </a:spcAft>
              <a:buNone/>
            </a:pPr>
            <a:r>
              <a:rPr lang="nl-NL"/>
              <a:t>Vierde niveau</a:t>
            </a:r>
          </a:p>
          <a:p>
            <a:pPr marL="0" lvl="4" indent="0">
              <a:lnSpc>
                <a:spcPct val="150000"/>
              </a:lnSpc>
              <a:spcAft>
                <a:spcPts val="1200"/>
              </a:spcAft>
              <a:buNone/>
            </a:pPr>
            <a:r>
              <a:rPr lang="nl-NL"/>
              <a:t>Vijfde niveau</a:t>
            </a:r>
            <a:endParaRPr lang="nl-NL" dirty="0"/>
          </a:p>
        </p:txBody>
      </p:sp>
      <p:sp>
        <p:nvSpPr>
          <p:cNvPr id="7" name="Tijdelijke aanduiding voor datum 6"/>
          <p:cNvSpPr>
            <a:spLocks noGrp="1"/>
          </p:cNvSpPr>
          <p:nvPr>
            <p:ph type="dt" sz="half" idx="10"/>
          </p:nvPr>
        </p:nvSpPr>
        <p:spPr/>
        <p:txBody>
          <a:bodyPr/>
          <a:lstStyle/>
          <a:p>
            <a:fld id="{8BEEBAAA-29B5-4AF5-BC5F-7E580C29002D}" type="datetimeFigureOut">
              <a:rPr lang="nl-NL" smtClean="0"/>
              <a:t>6-1-2017</a:t>
            </a:fld>
            <a:endParaRPr lang="nl-NL" dirty="0"/>
          </a:p>
        </p:txBody>
      </p:sp>
      <p:sp>
        <p:nvSpPr>
          <p:cNvPr id="8" name="Tijdelijke aanduiding voor voettekst 7"/>
          <p:cNvSpPr>
            <a:spLocks noGrp="1"/>
          </p:cNvSpPr>
          <p:nvPr>
            <p:ph type="ftr" sz="quarter" idx="11"/>
          </p:nvPr>
        </p:nvSpPr>
        <p:spPr/>
        <p:txBody>
          <a:bodyPr/>
          <a:lstStyle/>
          <a:p>
            <a:endParaRPr lang="nl-NL" dirty="0"/>
          </a:p>
        </p:txBody>
      </p:sp>
      <p:sp>
        <p:nvSpPr>
          <p:cNvPr id="9" name="Tijdelijke aanduiding voor dianummer 8"/>
          <p:cNvSpPr>
            <a:spLocks noGrp="1"/>
          </p:cNvSpPr>
          <p:nvPr>
            <p:ph type="sldNum" sz="quarter" idx="12"/>
          </p:nvPr>
        </p:nvSpPr>
        <p:spPr/>
        <p:txBody>
          <a:bodyPr/>
          <a:lstStyle/>
          <a:p>
            <a:fld id="{9860EDB8-5305-433F-BE41-D7A86D811DB3}" type="slidenum">
              <a:rPr lang="nl-NL" smtClean="0"/>
              <a:t>‹nr.›</a:t>
            </a:fld>
            <a:endParaRPr lang="nl-NL" dirty="0"/>
          </a:p>
        </p:txBody>
      </p:sp>
      <p:sp>
        <p:nvSpPr>
          <p:cNvPr id="11" name="Rectangle 10"/>
          <p:cNvSpPr/>
          <p:nvPr userDrawn="1"/>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Tree>
    <p:extLst>
      <p:ext uri="{BB962C8B-B14F-4D97-AF65-F5344CB8AC3E}">
        <p14:creationId xmlns:p14="http://schemas.microsoft.com/office/powerpoint/2010/main" val="36060298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6" name="Rechthoek 5"/>
          <p:cNvSpPr/>
          <p:nvPr/>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2" name="Titel 1"/>
          <p:cNvSpPr>
            <a:spLocks noGrp="1"/>
          </p:cNvSpPr>
          <p:nvPr>
            <p:ph type="title"/>
          </p:nvPr>
        </p:nvSpPr>
        <p:spPr>
          <a:xfrm>
            <a:off x="609600" y="1"/>
            <a:ext cx="10744200" cy="1228436"/>
          </a:xfrm>
        </p:spPr>
        <p:txBody>
          <a:bodyPr anchor="b">
            <a:normAutofit/>
          </a:bodyPr>
          <a:lstStyle>
            <a:lvl1pPr>
              <a:defRPr sz="3600">
                <a:solidFill>
                  <a:schemeClr val="bg1"/>
                </a:solidFill>
              </a:defRPr>
            </a:lvl1pPr>
          </a:lstStyle>
          <a:p>
            <a:r>
              <a:rPr lang="nl-NL"/>
              <a:t>Klik om de stijl te bewerken</a:t>
            </a:r>
            <a:endParaRPr lang="nl-NL" dirty="0"/>
          </a:p>
        </p:txBody>
      </p:sp>
      <p:sp>
        <p:nvSpPr>
          <p:cNvPr id="3" name="Tijdelijke aanduiding voor datum 2"/>
          <p:cNvSpPr>
            <a:spLocks noGrp="1"/>
          </p:cNvSpPr>
          <p:nvPr>
            <p:ph type="dt" sz="half" idx="10"/>
          </p:nvPr>
        </p:nvSpPr>
        <p:spPr/>
        <p:txBody>
          <a:bodyPr/>
          <a:lstStyle/>
          <a:p>
            <a:fld id="{8BEEBAAA-29B5-4AF5-BC5F-7E580C29002D}" type="datetimeFigureOut">
              <a:rPr lang="nl-NL" smtClean="0"/>
              <a:t>6-1-2017</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5" name="Tijdelijke aanduiding voor dianummer 4"/>
          <p:cNvSpPr>
            <a:spLocks noGrp="1"/>
          </p:cNvSpPr>
          <p:nvPr>
            <p:ph type="sldNum" sz="quarter" idx="12"/>
          </p:nvPr>
        </p:nvSpPr>
        <p:spPr/>
        <p:txBody>
          <a:bodyPr/>
          <a:lstStyle/>
          <a:p>
            <a:fld id="{9860EDB8-5305-433F-BE41-D7A86D811DB3}" type="slidenum">
              <a:rPr lang="nl-NL" smtClean="0"/>
              <a:t>‹nr.›</a:t>
            </a:fld>
            <a:endParaRPr lang="nl-NL" dirty="0"/>
          </a:p>
        </p:txBody>
      </p:sp>
      <p:sp>
        <p:nvSpPr>
          <p:cNvPr id="7" name="Rechthoek 6"/>
          <p:cNvSpPr/>
          <p:nvPr userDrawn="1"/>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Tree>
    <p:extLst>
      <p:ext uri="{BB962C8B-B14F-4D97-AF65-F5344CB8AC3E}">
        <p14:creationId xmlns:p14="http://schemas.microsoft.com/office/powerpoint/2010/main" val="100814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EEBAAA-29B5-4AF5-BC5F-7E580C29002D}" type="datetimeFigureOut">
              <a:rPr lang="nl-NL" smtClean="0"/>
              <a:t>6-1-2017</a:t>
            </a:fld>
            <a:endParaRPr lang="nl-NL" dirty="0"/>
          </a:p>
        </p:txBody>
      </p:sp>
      <p:sp>
        <p:nvSpPr>
          <p:cNvPr id="3" name="Footer Placeholder 2"/>
          <p:cNvSpPr>
            <a:spLocks noGrp="1"/>
          </p:cNvSpPr>
          <p:nvPr>
            <p:ph type="ftr" sz="quarter" idx="11"/>
          </p:nvPr>
        </p:nvSpPr>
        <p:spPr/>
        <p:txBody>
          <a:bodyPr/>
          <a:lstStyle/>
          <a:p>
            <a:endParaRPr lang="nl-NL" dirty="0"/>
          </a:p>
        </p:txBody>
      </p:sp>
      <p:sp>
        <p:nvSpPr>
          <p:cNvPr id="4" name="Slide Number Placeholder 3"/>
          <p:cNvSpPr>
            <a:spLocks noGrp="1"/>
          </p:cNvSpPr>
          <p:nvPr>
            <p:ph type="sldNum" sz="quarter" idx="12"/>
          </p:nvPr>
        </p:nvSpPr>
        <p:spPr/>
        <p:txBody>
          <a:bodyPr/>
          <a:lstStyle/>
          <a:p>
            <a:fld id="{9860EDB8-5305-433F-BE41-D7A86D811DB3}" type="slidenum">
              <a:rPr lang="nl-NL" smtClean="0"/>
              <a:t>‹nr.›</a:t>
            </a:fld>
            <a:endParaRPr lang="nl-NL" dirty="0"/>
          </a:p>
        </p:txBody>
      </p:sp>
    </p:spTree>
    <p:extLst>
      <p:ext uri="{BB962C8B-B14F-4D97-AF65-F5344CB8AC3E}">
        <p14:creationId xmlns:p14="http://schemas.microsoft.com/office/powerpoint/2010/main" val="40374320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nl-NL" dirty="0"/>
          </a:p>
        </p:txBody>
      </p:sp>
      <p:sp>
        <p:nvSpPr>
          <p:cNvPr id="3" name="Tijdelijke aanduiding voor inhoud 2"/>
          <p:cNvSpPr>
            <a:spLocks noGrp="1"/>
          </p:cNvSpPr>
          <p:nvPr>
            <p:ph idx="1"/>
          </p:nvPr>
        </p:nvSpPr>
        <p:spPr>
          <a:xfrm>
            <a:off x="5183188" y="987427"/>
            <a:ext cx="6172200" cy="4873625"/>
          </a:xfrm>
        </p:spPr>
        <p:txBody>
          <a:bodyPr vert="horz" lIns="91440" tIns="45720" rIns="91440" bIns="45720" rtlCol="0">
            <a:normAutofit/>
          </a:bodyPr>
          <a:lstStyle>
            <a:lvl1pPr>
              <a:defRPr lang="en-US" sz="1600" smtClean="0">
                <a:solidFill>
                  <a:schemeClr val="bg1">
                    <a:lumMod val="50000"/>
                  </a:schemeClr>
                </a:solidFill>
              </a:defRPr>
            </a:lvl1pPr>
            <a:lvl2pPr>
              <a:defRPr lang="en-US" sz="1400" smtClean="0">
                <a:solidFill>
                  <a:schemeClr val="bg1">
                    <a:lumMod val="50000"/>
                  </a:schemeClr>
                </a:solidFill>
              </a:defRPr>
            </a:lvl2pPr>
            <a:lvl3pPr>
              <a:defRPr lang="en-US" sz="1200" smtClean="0">
                <a:solidFill>
                  <a:schemeClr val="bg1">
                    <a:lumMod val="50000"/>
                  </a:schemeClr>
                </a:solidFill>
              </a:defRPr>
            </a:lvl3pPr>
            <a:lvl4pPr>
              <a:defRPr lang="en-US" sz="1100" smtClean="0">
                <a:solidFill>
                  <a:schemeClr val="bg1">
                    <a:lumMod val="50000"/>
                  </a:schemeClr>
                </a:solidFill>
              </a:defRPr>
            </a:lvl4pPr>
            <a:lvl5pPr>
              <a:defRPr lang="en-US" sz="1100">
                <a:solidFill>
                  <a:schemeClr val="bg1">
                    <a:lumMod val="50000"/>
                  </a:schemeClr>
                </a:solidFill>
              </a:defRPr>
            </a:lvl5pPr>
          </a:lstStyle>
          <a:p>
            <a:pPr marL="0" lvl="0" indent="0">
              <a:lnSpc>
                <a:spcPct val="150000"/>
              </a:lnSpc>
              <a:spcAft>
                <a:spcPts val="1200"/>
              </a:spcAft>
              <a:buNone/>
            </a:pPr>
            <a:r>
              <a:rPr lang="nl-NL"/>
              <a:t>Klik om de modelstijlen te bewerken</a:t>
            </a:r>
          </a:p>
          <a:p>
            <a:pPr marL="0" lvl="1" indent="0">
              <a:lnSpc>
                <a:spcPct val="150000"/>
              </a:lnSpc>
              <a:spcAft>
                <a:spcPts val="1200"/>
              </a:spcAft>
              <a:buNone/>
            </a:pPr>
            <a:r>
              <a:rPr lang="nl-NL"/>
              <a:t>Tweede niveau</a:t>
            </a:r>
          </a:p>
          <a:p>
            <a:pPr marL="0" lvl="2" indent="0">
              <a:lnSpc>
                <a:spcPct val="150000"/>
              </a:lnSpc>
              <a:spcAft>
                <a:spcPts val="1200"/>
              </a:spcAft>
              <a:buNone/>
            </a:pPr>
            <a:r>
              <a:rPr lang="nl-NL"/>
              <a:t>Derde niveau</a:t>
            </a:r>
          </a:p>
          <a:p>
            <a:pPr marL="0" lvl="3" indent="0">
              <a:lnSpc>
                <a:spcPct val="150000"/>
              </a:lnSpc>
              <a:spcAft>
                <a:spcPts val="1200"/>
              </a:spcAft>
              <a:buNone/>
            </a:pPr>
            <a:r>
              <a:rPr lang="nl-NL"/>
              <a:t>Vierde niveau</a:t>
            </a:r>
          </a:p>
          <a:p>
            <a:pPr marL="0" lvl="4" indent="0">
              <a:lnSpc>
                <a:spcPct val="150000"/>
              </a:lnSpc>
              <a:spcAft>
                <a:spcPts val="1200"/>
              </a:spcAft>
              <a:buNone/>
            </a:pPr>
            <a:r>
              <a:rPr lang="nl-NL"/>
              <a:t>Vijfde niveau</a:t>
            </a:r>
            <a:endParaRPr lang="nl-NL" dirty="0"/>
          </a:p>
        </p:txBody>
      </p:sp>
      <p:sp>
        <p:nvSpPr>
          <p:cNvPr id="4" name="Tijdelijke aanduiding voor tekst 3"/>
          <p:cNvSpPr>
            <a:spLocks noGrp="1"/>
          </p:cNvSpPr>
          <p:nvPr>
            <p:ph type="body" sz="half" idx="2"/>
          </p:nvPr>
        </p:nvSpPr>
        <p:spPr>
          <a:xfrm>
            <a:off x="839788" y="2101850"/>
            <a:ext cx="3932237" cy="3759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Date Placeholder 4"/>
          <p:cNvSpPr>
            <a:spLocks noGrp="1"/>
          </p:cNvSpPr>
          <p:nvPr>
            <p:ph type="dt" sz="half" idx="10"/>
          </p:nvPr>
        </p:nvSpPr>
        <p:spPr/>
        <p:txBody>
          <a:bodyPr/>
          <a:lstStyle/>
          <a:p>
            <a:fld id="{8BEEBAAA-29B5-4AF5-BC5F-7E580C29002D}" type="datetimeFigureOut">
              <a:rPr lang="nl-NL" smtClean="0"/>
              <a:t>6-1-2017</a:t>
            </a:fld>
            <a:endParaRPr lang="nl-NL" dirty="0"/>
          </a:p>
        </p:txBody>
      </p:sp>
      <p:sp>
        <p:nvSpPr>
          <p:cNvPr id="6" name="Tijdelijke aanduiding voor voettekst 5"/>
          <p:cNvSpPr>
            <a:spLocks noGrp="1"/>
          </p:cNvSpPr>
          <p:nvPr>
            <p:ph type="ftr" sz="quarter" idx="11"/>
          </p:nvPr>
        </p:nvSpPr>
        <p:spPr/>
        <p:txBody>
          <a:bodyPr/>
          <a:lstStyle/>
          <a:p>
            <a:endParaRPr lang="nl-NL" dirty="0"/>
          </a:p>
        </p:txBody>
      </p:sp>
      <p:sp>
        <p:nvSpPr>
          <p:cNvPr id="7" name="Tijdelijke aanduiding voor dianummer 6"/>
          <p:cNvSpPr>
            <a:spLocks noGrp="1"/>
          </p:cNvSpPr>
          <p:nvPr>
            <p:ph type="sldNum" sz="quarter" idx="12"/>
          </p:nvPr>
        </p:nvSpPr>
        <p:spPr/>
        <p:txBody>
          <a:bodyPr/>
          <a:lstStyle/>
          <a:p>
            <a:fld id="{9860EDB8-5305-433F-BE41-D7A86D811DB3}" type="slidenum">
              <a:rPr lang="nl-NL" smtClean="0"/>
              <a:t>‹nr.›</a:t>
            </a:fld>
            <a:endParaRPr lang="nl-NL" dirty="0"/>
          </a:p>
        </p:txBody>
      </p:sp>
    </p:spTree>
    <p:extLst>
      <p:ext uri="{BB962C8B-B14F-4D97-AF65-F5344CB8AC3E}">
        <p14:creationId xmlns:p14="http://schemas.microsoft.com/office/powerpoint/2010/main" val="1784193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nl-NL" dirty="0"/>
          </a:p>
        </p:txBody>
      </p:sp>
      <p:sp>
        <p:nvSpPr>
          <p:cNvPr id="3" name="Tijdelijke aanduiding voor afbeelding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NL" dirty="0"/>
          </a:p>
        </p:txBody>
      </p:sp>
      <p:sp>
        <p:nvSpPr>
          <p:cNvPr id="4" name="Tijdelijke aanduiding voor tekst 3"/>
          <p:cNvSpPr>
            <a:spLocks noGrp="1"/>
          </p:cNvSpPr>
          <p:nvPr>
            <p:ph type="body" sz="half" idx="2"/>
          </p:nvPr>
        </p:nvSpPr>
        <p:spPr>
          <a:xfrm>
            <a:off x="839788" y="2101850"/>
            <a:ext cx="3932237" cy="3759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Date Placeholder 4"/>
          <p:cNvSpPr>
            <a:spLocks noGrp="1"/>
          </p:cNvSpPr>
          <p:nvPr>
            <p:ph type="dt" sz="half" idx="10"/>
          </p:nvPr>
        </p:nvSpPr>
        <p:spPr/>
        <p:txBody>
          <a:bodyPr/>
          <a:lstStyle/>
          <a:p>
            <a:fld id="{8BEEBAAA-29B5-4AF5-BC5F-7E580C29002D}" type="datetimeFigureOut">
              <a:rPr lang="nl-NL" smtClean="0"/>
              <a:t>6-1-2017</a:t>
            </a:fld>
            <a:endParaRPr lang="nl-NL" dirty="0"/>
          </a:p>
        </p:txBody>
      </p:sp>
      <p:sp>
        <p:nvSpPr>
          <p:cNvPr id="6" name="Tijdelijke aanduiding voor voettekst 5"/>
          <p:cNvSpPr>
            <a:spLocks noGrp="1"/>
          </p:cNvSpPr>
          <p:nvPr>
            <p:ph type="ftr" sz="quarter" idx="11"/>
          </p:nvPr>
        </p:nvSpPr>
        <p:spPr/>
        <p:txBody>
          <a:bodyPr/>
          <a:lstStyle/>
          <a:p>
            <a:endParaRPr lang="nl-NL" dirty="0"/>
          </a:p>
        </p:txBody>
      </p:sp>
      <p:sp>
        <p:nvSpPr>
          <p:cNvPr id="7" name="Tijdelijke aanduiding voor dianummer 6"/>
          <p:cNvSpPr>
            <a:spLocks noGrp="1"/>
          </p:cNvSpPr>
          <p:nvPr>
            <p:ph type="sldNum" sz="quarter" idx="12"/>
          </p:nvPr>
        </p:nvSpPr>
        <p:spPr/>
        <p:txBody>
          <a:bodyPr/>
          <a:lstStyle/>
          <a:p>
            <a:fld id="{9860EDB8-5305-433F-BE41-D7A86D811DB3}" type="slidenum">
              <a:rPr lang="nl-NL" smtClean="0"/>
              <a:t>‹nr.›</a:t>
            </a:fld>
            <a:endParaRPr lang="nl-NL" dirty="0"/>
          </a:p>
        </p:txBody>
      </p:sp>
    </p:spTree>
    <p:extLst>
      <p:ext uri="{BB962C8B-B14F-4D97-AF65-F5344CB8AC3E}">
        <p14:creationId xmlns:p14="http://schemas.microsoft.com/office/powerpoint/2010/main" val="3161095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nl-NL" dirty="0"/>
              <a:t>Klik om de stijl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2"/>
          </p:nvPr>
        </p:nvSpPr>
        <p:spPr>
          <a:xfrm>
            <a:off x="838200" y="6356352"/>
            <a:ext cx="3276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EEBAAA-29B5-4AF5-BC5F-7E580C29002D}" type="datetimeFigureOut">
              <a:rPr lang="nl-NL" smtClean="0"/>
              <a:t>6-1-2017</a:t>
            </a:fld>
            <a:endParaRPr lang="nl-NL" dirty="0"/>
          </a:p>
        </p:txBody>
      </p:sp>
      <p:sp>
        <p:nvSpPr>
          <p:cNvPr id="5" name="Tijdelijke aanduiding voor voettekst 4"/>
          <p:cNvSpPr>
            <a:spLocks noGrp="1"/>
          </p:cNvSpPr>
          <p:nvPr>
            <p:ph type="ftr" sz="quarter" idx="3"/>
          </p:nvPr>
        </p:nvSpPr>
        <p:spPr>
          <a:xfrm>
            <a:off x="4648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dirty="0"/>
          </a:p>
        </p:txBody>
      </p:sp>
      <p:sp>
        <p:nvSpPr>
          <p:cNvPr id="6" name="Tijdelijke aanduiding voor dianummer 5"/>
          <p:cNvSpPr>
            <a:spLocks noGrp="1"/>
          </p:cNvSpPr>
          <p:nvPr>
            <p:ph type="sldNum" sz="quarter" idx="4"/>
          </p:nvPr>
        </p:nvSpPr>
        <p:spPr>
          <a:xfrm>
            <a:off x="8077200" y="6356352"/>
            <a:ext cx="3276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60EDB8-5305-433F-BE41-D7A86D811DB3}" type="slidenum">
              <a:rPr lang="nl-NL" smtClean="0"/>
              <a:t>‹nr.›</a:t>
            </a:fld>
            <a:endParaRPr lang="nl-NL" dirty="0"/>
          </a:p>
        </p:txBody>
      </p:sp>
    </p:spTree>
    <p:extLst>
      <p:ext uri="{BB962C8B-B14F-4D97-AF65-F5344CB8AC3E}">
        <p14:creationId xmlns:p14="http://schemas.microsoft.com/office/powerpoint/2010/main" val="9467549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ct val="30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ct val="3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ct val="3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www.psychcom-research.be/pesten%20referentieel%20benaderd.pdf" TargetMode="External"/><Relationship Id="rId4" Type="http://schemas.openxmlformats.org/officeDocument/2006/relationships/hyperlink" Target="http://www.psychcom-research.be/pesten%20referentieel%20benaderd.pptx"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www.psychcom-research.be/referentieel%20denk-%20&amp;%20werkmodel.wmv" TargetMode="External"/><Relationship Id="rId1" Type="http://schemas.openxmlformats.org/officeDocument/2006/relationships/slideLayout" Target="../slideLayouts/slideLayout3.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www.ikwilkaarten.nl/conceptkaarten%20low%20res./idee%20totaal.jpg" TargetMode="External"/><Relationship Id="rId2" Type="http://schemas.openxmlformats.org/officeDocument/2006/relationships/image" Target="../media/image19.png"/><Relationship Id="rId1" Type="http://schemas.openxmlformats.org/officeDocument/2006/relationships/slideLayout" Target="../slideLayouts/slideLayout12.xml"/><Relationship Id="rId5" Type="http://schemas.openxmlformats.org/officeDocument/2006/relationships/image" Target="../media/image21.jpe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hyperlink" Target="http://www.psychcom-research.be/pesten-cognitiefprint.doc" TargetMode="External"/><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hyperlink" Target="https://en.m.wikipedia.org/wiki/Bullying" TargetMode="External"/><Relationship Id="rId13" Type="http://schemas.openxmlformats.org/officeDocument/2006/relationships/image" Target="../media/image2.png"/><Relationship Id="rId3" Type="http://schemas.openxmlformats.org/officeDocument/2006/relationships/hyperlink" Target="http://pesteninhetnieuws.blogspot.be/2015/11/bullying-commercial.html" TargetMode="External"/><Relationship Id="rId7" Type="http://schemas.openxmlformats.org/officeDocument/2006/relationships/hyperlink" Target="https://en.m.wikipedia.org/wiki/Child_abuse" TargetMode="External"/><Relationship Id="rId12" Type="http://schemas.openxmlformats.org/officeDocument/2006/relationships/hyperlink" Target="https://en.m.wikipedia.org/wiki/Substance_misuse" TargetMode="External"/><Relationship Id="rId2" Type="http://schemas.openxmlformats.org/officeDocument/2006/relationships/hyperlink" Target="http://ideas.time.com/2013/10/10/anti-bullying-programs-could-be-a-waste-of-time/" TargetMode="External"/><Relationship Id="rId1" Type="http://schemas.openxmlformats.org/officeDocument/2006/relationships/slideLayout" Target="../slideLayouts/slideLayout2.xml"/><Relationship Id="rId6" Type="http://schemas.openxmlformats.org/officeDocument/2006/relationships/hyperlink" Target="https://en.m.wikipedia.org/wiki/UK" TargetMode="External"/><Relationship Id="rId11" Type="http://schemas.openxmlformats.org/officeDocument/2006/relationships/hyperlink" Target="https://en.m.wikipedia.org/wiki/Pregnancy" TargetMode="External"/><Relationship Id="rId5" Type="http://schemas.openxmlformats.org/officeDocument/2006/relationships/hyperlink" Target="https://en.m.wikipedia.org/wiki/Adolescence" TargetMode="External"/><Relationship Id="rId10" Type="http://schemas.openxmlformats.org/officeDocument/2006/relationships/hyperlink" Target="https://en.m.wikipedia.org/wiki/Divorce" TargetMode="External"/><Relationship Id="rId4" Type="http://schemas.openxmlformats.org/officeDocument/2006/relationships/hyperlink" Target="http://pesteninhetnieuws.blogspot.be/" TargetMode="External"/><Relationship Id="rId9" Type="http://schemas.openxmlformats.org/officeDocument/2006/relationships/hyperlink" Target="https://en.m.wikipedia.org/wiki/Mental_illness" TargetMode="External"/><Relationship Id="rId1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image" Target="../media/image35.wmf"/><Relationship Id="rId4" Type="http://schemas.openxmlformats.org/officeDocument/2006/relationships/oleObject" Target="../embeddings/oleObject2.bin"/></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image" Target="../media/image43.png"/><Relationship Id="rId7" Type="http://schemas.openxmlformats.org/officeDocument/2006/relationships/image" Target="../media/image46.jpeg"/><Relationship Id="rId2" Type="http://schemas.openxmlformats.org/officeDocument/2006/relationships/image" Target="../media/image42.png"/><Relationship Id="rId1" Type="http://schemas.openxmlformats.org/officeDocument/2006/relationships/slideLayout" Target="../slideLayouts/slideLayout13.xml"/><Relationship Id="rId6" Type="http://schemas.openxmlformats.org/officeDocument/2006/relationships/hyperlink" Target="http://www.zazzle.com/built_to_last_president_barack_obama_hat-148899519887988852?gl=supreme_tees&amp;color=white_royal&amp;rf=238274708433579388" TargetMode="External"/><Relationship Id="rId5" Type="http://schemas.openxmlformats.org/officeDocument/2006/relationships/image" Target="../media/image45.jpeg"/><Relationship Id="rId4" Type="http://schemas.openxmlformats.org/officeDocument/2006/relationships/image" Target="../media/image44.jpeg"/></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www.psychcom-research.be/Demo%20referentiele%20begeleiding.ppt" TargetMode="Externa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hyperlink" Target="http://www.technopolis.be/images/watkunjedoen_foto/exhibit%20in%20de%20kijker/groot/tekening%20schaduw.jpg" TargetMode="External"/><Relationship Id="rId2" Type="http://schemas.openxmlformats.org/officeDocument/2006/relationships/image" Target="../media/image51.png"/><Relationship Id="rId1" Type="http://schemas.openxmlformats.org/officeDocument/2006/relationships/slideLayout" Target="../slideLayouts/slideLayout1.xml"/><Relationship Id="rId4" Type="http://schemas.openxmlformats.org/officeDocument/2006/relationships/image" Target="../media/image52.jpeg"/></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6.xml"/><Relationship Id="rId4" Type="http://schemas.openxmlformats.org/officeDocument/2006/relationships/image" Target="../media/image60.jpeg"/></Relationships>
</file>

<file path=ppt/slides/_rels/slide3.xml.rels><?xml version="1.0" encoding="UTF-8" standalone="yes"?>
<Relationships xmlns="http://schemas.openxmlformats.org/package/2006/relationships"><Relationship Id="rId3" Type="http://schemas.openxmlformats.org/officeDocument/2006/relationships/hyperlink" Target="http://ideas.time.com/2013/10/10/anti-bullying-programs-could-be-a-waste-of-time/ideas.time.com%20&#8250;%202013/10/10%20&#8250;%20anti-bully..." TargetMode="External"/><Relationship Id="rId2" Type="http://schemas.openxmlformats.org/officeDocument/2006/relationships/hyperlink" Target="http://ideas.time.com/2013/10/10/anti-bullying-programs-could-be-a-waste-of-time/" TargetMode="Externa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xml"/><Relationship Id="rId4" Type="http://schemas.openxmlformats.org/officeDocument/2006/relationships/image" Target="../media/image63.jpg"/></Relationships>
</file>

<file path=ppt/slides/_rels/slide3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6.xml"/><Relationship Id="rId6" Type="http://schemas.openxmlformats.org/officeDocument/2006/relationships/hyperlink" Target="http://www.crisisprevention.com/" TargetMode="External"/><Relationship Id="rId5" Type="http://schemas.openxmlformats.org/officeDocument/2006/relationships/image" Target="../media/image68.png"/><Relationship Id="rId4" Type="http://schemas.openxmlformats.org/officeDocument/2006/relationships/image" Target="../media/image67.png"/></Relationships>
</file>

<file path=ppt/slides/_rels/slide33.xml.rels><?xml version="1.0" encoding="UTF-8" standalone="yes"?>
<Relationships xmlns="http://schemas.openxmlformats.org/package/2006/relationships"><Relationship Id="rId3" Type="http://schemas.openxmlformats.org/officeDocument/2006/relationships/hyperlink" Target="http://www.nji.nl/Pesten-Praktijk-Wat-werkt" TargetMode="External"/><Relationship Id="rId2" Type="http://schemas.openxmlformats.org/officeDocument/2006/relationships/image" Target="../media/image69.png"/><Relationship Id="rId1" Type="http://schemas.openxmlformats.org/officeDocument/2006/relationships/slideLayout" Target="../slideLayouts/slideLayout6.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3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hyperlink" Target="http://www.soe.ucsc.edu/classes/cmpe080a/Winter08/DisabilityRightsActivism.pdf" TargetMode="External"/><Relationship Id="rId3" Type="http://schemas.openxmlformats.org/officeDocument/2006/relationships/hyperlink" Target="http://faculty.ccc.edu/aberger/201%20Socialization.ppt#16" TargetMode="External"/><Relationship Id="rId7" Type="http://schemas.openxmlformats.org/officeDocument/2006/relationships/hyperlink" Target="http://www.biopolitiek.nl/pivot/entry.php?id=168" TargetMode="External"/><Relationship Id="rId2" Type="http://schemas.openxmlformats.org/officeDocument/2006/relationships/hyperlink" Target="https://youtu.be/GPWpvpgZY9g" TargetMode="External"/><Relationship Id="rId1" Type="http://schemas.openxmlformats.org/officeDocument/2006/relationships/slideLayout" Target="../slideLayouts/slideLayout7.xml"/><Relationship Id="rId6" Type="http://schemas.openxmlformats.org/officeDocument/2006/relationships/hyperlink" Target="http://home.kpn.nl/herakleitos/Ethiek/Mill/Mill.htm" TargetMode="External"/><Relationship Id="rId5" Type="http://schemas.openxmlformats.org/officeDocument/2006/relationships/hyperlink" Target="http://www.poraka.org.mk/avi/spot.avi" TargetMode="External"/><Relationship Id="rId10" Type="http://schemas.openxmlformats.org/officeDocument/2006/relationships/hyperlink" Target="http://www.studentcontent.nl/documenten/Praktische%20ethiek/6674_prakt.ethiek_princ.pdf" TargetMode="External"/><Relationship Id="rId4" Type="http://schemas.openxmlformats.org/officeDocument/2006/relationships/hyperlink" Target="http://www.youtube.com/watch?v=33RZNY6acCQ" TargetMode="External"/><Relationship Id="rId9" Type="http://schemas.openxmlformats.org/officeDocument/2006/relationships/hyperlink" Target="http://www.studentcontent.nl/documenten/Praktische%20ethiek/6674_prakt.ethiek_bijz.pdf"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hyperlink" Target="http://www.mediawijs.be/dossiers/dossier-cyberpesten/wetenschappelijk-onderzoek-en-anti-cyberpestprogrammas" TargetMode="External"/><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hyperlink" Target="https://www.uantwerpen.be/popup/nieuwsonderdeel.aspx?newsitem_id=1564&amp;c=HOMENL&amp;n=100839" TargetMode="Externa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hyperlink" Target="https://www.uantwerpen.be/popup/nieuwsonderdeel.aspx?newsitem_id=1338&amp;c=HOMENL&amp;n=100839"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77.jpeg"/><Relationship Id="rId4" Type="http://schemas.openxmlformats.org/officeDocument/2006/relationships/hyperlink" Target="http://www.psychcom-research.be/Demo%20pro-%20en%20reactieve%20benaderingswijzen.ppt"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4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hyperlink" Target="http://www.hln.be/hln/nl/957/Binnenland/article/detail/2558892/2015/12/16/Crevits-wil-pest-stewards-op-school.dhtml" TargetMode="External"/><Relationship Id="rId2" Type="http://schemas.openxmlformats.org/officeDocument/2006/relationships/hyperlink" Target="http://www.ketnet.be/karrewiet/15-december-2015-conflixers-gezocht" TargetMode="External"/><Relationship Id="rId1" Type="http://schemas.openxmlformats.org/officeDocument/2006/relationships/slideLayout" Target="../slideLayouts/slideLayout6.xml"/><Relationship Id="rId4" Type="http://schemas.openxmlformats.org/officeDocument/2006/relationships/hyperlink" Target="http://www.ond.vlaanderen.be/antisociaalgedrag/studiedag_leerlingenbemiddeling/Werken-aan-een-verbindend-schoolklimaat_Def_Spreads_Web.pdf"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6.xml"/><Relationship Id="rId5" Type="http://schemas.openxmlformats.org/officeDocument/2006/relationships/image" Target="../media/image94.png"/><Relationship Id="rId4" Type="http://schemas.openxmlformats.org/officeDocument/2006/relationships/image" Target="../media/image93.png"/></Relationships>
</file>

<file path=ppt/slides/_rels/slide5.xml.rels><?xml version="1.0" encoding="UTF-8" standalone="yes"?>
<Relationships xmlns="http://schemas.openxmlformats.org/package/2006/relationships"><Relationship Id="rId3" Type="http://schemas.openxmlformats.org/officeDocument/2006/relationships/hyperlink" Target="http://www.pubfacts.com/search/bullying" TargetMode="External"/><Relationship Id="rId2" Type="http://schemas.openxmlformats.org/officeDocument/2006/relationships/hyperlink" Target="http://www.futurity.org/topic/bullying" TargetMode="External"/><Relationship Id="rId1" Type="http://schemas.openxmlformats.org/officeDocument/2006/relationships/slideLayout" Target="../slideLayouts/slideLayout3.xml"/><Relationship Id="rId5" Type="http://schemas.openxmlformats.org/officeDocument/2006/relationships/hyperlink" Target="http://www.knows.ac/" TargetMode="Externa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hyperlink" Target="http://users.pandora.be/psychcom-research/assertiviteit.ppt" TargetMode="External"/><Relationship Id="rId2" Type="http://schemas.openxmlformats.org/officeDocument/2006/relationships/image" Target="../media/image95.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hyperlink" Target="http://www.pestweb.nl/tips-2" TargetMode="External"/><Relationship Id="rId1" Type="http://schemas.openxmlformats.org/officeDocument/2006/relationships/slideLayout" Target="../slideLayouts/slideLayout6.xml"/><Relationship Id="rId4" Type="http://schemas.openxmlformats.org/officeDocument/2006/relationships/image" Target="../media/image97.png"/></Relationships>
</file>

<file path=ppt/slides/_rels/slide53.xml.rels><?xml version="1.0" encoding="UTF-8" standalone="yes"?>
<Relationships xmlns="http://schemas.openxmlformats.org/package/2006/relationships"><Relationship Id="rId3" Type="http://schemas.openxmlformats.org/officeDocument/2006/relationships/hyperlink" Target="http://www.pepermunt.net" TargetMode="External"/><Relationship Id="rId2" Type="http://schemas.openxmlformats.org/officeDocument/2006/relationships/hyperlink" Target="http://opvoeding.brussels/" TargetMode="External"/><Relationship Id="rId1" Type="http://schemas.openxmlformats.org/officeDocument/2006/relationships/slideLayout" Target="../slideLayouts/slideLayout6.xml"/><Relationship Id="rId6" Type="http://schemas.openxmlformats.org/officeDocument/2006/relationships/image" Target="../media/image98.png"/><Relationship Id="rId5" Type="http://schemas.openxmlformats.org/officeDocument/2006/relationships/hyperlink" Target="http://www.pepermunt.net/sociale-netwerken/ontgooglen-jezelf-verwijderen-van-google.html" TargetMode="External"/><Relationship Id="rId4" Type="http://schemas.openxmlformats.org/officeDocument/2006/relationships/hyperlink" Target="https://www.uantwerpen.be/popup/nieuwsonderdeel.aspx?newsitem_id=1564&amp;c=HOMENL&amp;n=100839" TargetMode="External"/></Relationships>
</file>

<file path=ppt/slides/_rels/slide5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hyperlink" Target="http://www.psychcom-research.be/gradatieprint.doc" TargetMode="Externa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hyperlink" Target="http://www.psychcom-research.be/tefelprint.doc" TargetMode="Externa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8" Type="http://schemas.openxmlformats.org/officeDocument/2006/relationships/hyperlink" Target="http://www.psychcom-research.be/pesten%20referentieel%20benaderd.pdf" TargetMode="External"/><Relationship Id="rId3" Type="http://schemas.openxmlformats.org/officeDocument/2006/relationships/hyperlink" Target="http://www.opvoeding.brussels" TargetMode="External"/><Relationship Id="rId7" Type="http://schemas.openxmlformats.org/officeDocument/2006/relationships/hyperlink" Target="http://www.psychcom-research.be/pesten%20referentieel%20benaderd.pptx" TargetMode="External"/><Relationship Id="rId2" Type="http://schemas.openxmlformats.org/officeDocument/2006/relationships/hyperlink" Target="http://www.opvoeding.be" TargetMode="External"/><Relationship Id="rId1" Type="http://schemas.openxmlformats.org/officeDocument/2006/relationships/slideLayout" Target="../slideLayouts/slideLayout6.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hyperlink" Target="https://issuu.com/referential" TargetMode="External"/></Relationships>
</file>

<file path=ppt/slides/_rels/slide63.xml.rels><?xml version="1.0" encoding="UTF-8" standalone="yes"?>
<Relationships xmlns="http://schemas.openxmlformats.org/package/2006/relationships"><Relationship Id="rId8" Type="http://schemas.openxmlformats.org/officeDocument/2006/relationships/image" Target="../media/image113.gif"/><Relationship Id="rId3" Type="http://schemas.openxmlformats.org/officeDocument/2006/relationships/hyperlink" Target="mailto:jo.franck@opvoeding.be" TargetMode="External"/><Relationship Id="rId7" Type="http://schemas.openxmlformats.org/officeDocument/2006/relationships/image" Target="../media/image112.jpg"/><Relationship Id="rId2" Type="http://schemas.openxmlformats.org/officeDocument/2006/relationships/hyperlink" Target="http://www.opvoeding.be/" TargetMode="External"/><Relationship Id="rId1" Type="http://schemas.openxmlformats.org/officeDocument/2006/relationships/slideLayout" Target="../slideLayouts/slideLayout2.xml"/><Relationship Id="rId6" Type="http://schemas.openxmlformats.org/officeDocument/2006/relationships/image" Target="../media/image111.jpg"/><Relationship Id="rId5" Type="http://schemas.openxmlformats.org/officeDocument/2006/relationships/image" Target="../media/image110.jpg"/><Relationship Id="rId4" Type="http://schemas.openxmlformats.org/officeDocument/2006/relationships/image" Target="../media/image109.png"/><Relationship Id="rId9" Type="http://schemas.openxmlformats.org/officeDocument/2006/relationships/image" Target="../media/image114.jpg"/></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http://www.theparentingpath.com/laughing_boy.jpg" TargetMode="External"/><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838202" y="2061006"/>
            <a:ext cx="10515600" cy="2387600"/>
          </a:xfrm>
        </p:spPr>
        <p:txBody>
          <a:bodyPr/>
          <a:lstStyle/>
          <a:p>
            <a:r>
              <a:rPr lang="nl-NL" dirty="0"/>
              <a:t>Welkom bij :</a:t>
            </a:r>
            <a:br>
              <a:rPr lang="nl-NL" dirty="0"/>
            </a:br>
            <a:r>
              <a:rPr lang="nl-NL" dirty="0"/>
              <a:t>Pesten, </a:t>
            </a:r>
            <a:r>
              <a:rPr lang="nl-NL" dirty="0" err="1"/>
              <a:t>referentieel</a:t>
            </a:r>
            <a:r>
              <a:rPr lang="nl-NL" dirty="0"/>
              <a:t> benaderd</a:t>
            </a:r>
          </a:p>
        </p:txBody>
      </p:sp>
      <p:sp>
        <p:nvSpPr>
          <p:cNvPr id="3" name="Ondertitel 2"/>
          <p:cNvSpPr>
            <a:spLocks noGrp="1"/>
          </p:cNvSpPr>
          <p:nvPr>
            <p:ph type="subTitle" idx="1"/>
          </p:nvPr>
        </p:nvSpPr>
        <p:spPr>
          <a:xfrm>
            <a:off x="838202" y="5110609"/>
            <a:ext cx="8136134" cy="1137793"/>
          </a:xfrm>
        </p:spPr>
        <p:txBody>
          <a:bodyPr>
            <a:normAutofit fontScale="85000" lnSpcReduction="20000"/>
          </a:bodyPr>
          <a:lstStyle/>
          <a:p>
            <a:r>
              <a:rPr lang="nl-NL" dirty="0"/>
              <a:t>Jo Franck</a:t>
            </a:r>
          </a:p>
          <a:p>
            <a:r>
              <a:rPr lang="nl-NL" dirty="0"/>
              <a:t>In het kader van de Opleiding Vredeseducatie</a:t>
            </a:r>
          </a:p>
        </p:txBody>
      </p:sp>
      <p:sp>
        <p:nvSpPr>
          <p:cNvPr id="4" name="Tekstvak 3"/>
          <p:cNvSpPr txBox="1"/>
          <p:nvPr/>
        </p:nvSpPr>
        <p:spPr>
          <a:xfrm>
            <a:off x="7610929" y="437343"/>
            <a:ext cx="4907641" cy="2585323"/>
          </a:xfrm>
          <a:prstGeom prst="rect">
            <a:avLst/>
          </a:prstGeom>
          <a:noFill/>
        </p:spPr>
        <p:txBody>
          <a:bodyPr wrap="square" rtlCol="0">
            <a:spAutoFit/>
          </a:bodyPr>
          <a:lstStyle/>
          <a:p>
            <a:pPr algn="l"/>
            <a:r>
              <a:rPr lang="nl-NL"/>
              <a:t>Denk voor je denkt!</a:t>
            </a:r>
          </a:p>
          <a:p>
            <a:pPr algn="l"/>
            <a:r>
              <a:rPr lang="nl-NL"/>
              <a:t>                 </a:t>
            </a:r>
            <a:r>
              <a:rPr lang="nl-NL" sz="1400" i="1"/>
              <a:t>(Proflectie)</a:t>
            </a:r>
          </a:p>
          <a:p>
            <a:pPr algn="l"/>
            <a:endParaRPr lang="nl-NL" sz="1400" i="1"/>
          </a:p>
          <a:p>
            <a:pPr algn="l"/>
            <a:r>
              <a:rPr lang="nl-NL" sz="1400" i="1">
                <a:solidFill>
                  <a:srgbClr val="FFFFFF"/>
                </a:solidFill>
              </a:rPr>
              <a:t>Benadering pesten </a:t>
            </a:r>
          </a:p>
          <a:p>
            <a:pPr algn="l"/>
            <a:r>
              <a:rPr lang="nl-NL" sz="1400" i="1">
                <a:solidFill>
                  <a:srgbClr val="FFFFFF"/>
                </a:solidFill>
              </a:rPr>
              <a:t>op een hoger niveau tillen </a:t>
            </a:r>
          </a:p>
          <a:p>
            <a:pPr algn="l"/>
            <a:endParaRPr lang="nl-NL" sz="1400" i="1">
              <a:solidFill>
                <a:srgbClr val="FFFFFF"/>
              </a:solidFill>
            </a:endParaRPr>
          </a:p>
          <a:p>
            <a:pPr algn="l"/>
            <a:r>
              <a:rPr lang="nl-NL" sz="1400" i="1">
                <a:solidFill>
                  <a:srgbClr val="FFFFFF"/>
                </a:solidFill>
              </a:rPr>
              <a:t>Belang van systematiseren</a:t>
            </a:r>
          </a:p>
          <a:p>
            <a:pPr algn="l"/>
            <a:endParaRPr lang="nl-NL" sz="1400" i="1">
              <a:solidFill>
                <a:srgbClr val="FFFFFF"/>
              </a:solidFill>
            </a:endParaRPr>
          </a:p>
          <a:p>
            <a:pPr algn="l"/>
            <a:r>
              <a:rPr lang="nl-NL" sz="1400" i="1">
                <a:solidFill>
                  <a:srgbClr val="FFFFFF"/>
                </a:solidFill>
              </a:rPr>
              <a:t>Know-How een stap vooruit helpen</a:t>
            </a:r>
          </a:p>
          <a:p>
            <a:pPr algn="l"/>
            <a:endParaRPr lang="nl-NL" sz="1400" i="1">
              <a:solidFill>
                <a:srgbClr val="FFFFFF"/>
              </a:solidFill>
            </a:endParaRPr>
          </a:p>
          <a:p>
            <a:pPr algn="l"/>
            <a:r>
              <a:rPr lang="nl-NL" sz="1400" i="1">
                <a:solidFill>
                  <a:srgbClr val="FFFFFF"/>
                </a:solidFill>
              </a:rPr>
              <a:t>Onderzoek vertalen in praktijk</a:t>
            </a:r>
            <a:endParaRPr lang="nl-BE" sz="1400" i="1">
              <a:solidFill>
                <a:srgbClr val="FFFFFF"/>
              </a:solidFill>
            </a:endParaRPr>
          </a:p>
        </p:txBody>
      </p:sp>
      <p:sp>
        <p:nvSpPr>
          <p:cNvPr id="5" name="Tekstvak 4"/>
          <p:cNvSpPr txBox="1"/>
          <p:nvPr/>
        </p:nvSpPr>
        <p:spPr>
          <a:xfrm rot="10800000" flipV="1">
            <a:off x="827313" y="568006"/>
            <a:ext cx="6783616" cy="830997"/>
          </a:xfrm>
          <a:prstGeom prst="rect">
            <a:avLst/>
          </a:prstGeom>
          <a:noFill/>
        </p:spPr>
        <p:txBody>
          <a:bodyPr wrap="square" rtlCol="0">
            <a:spAutoFit/>
          </a:bodyPr>
          <a:lstStyle/>
          <a:p>
            <a:pPr algn="l"/>
            <a:r>
              <a:rPr lang="nl-NL"/>
              <a:t>‘Brullie tegen bullie</a:t>
            </a:r>
          </a:p>
          <a:p>
            <a:pPr algn="l"/>
            <a:r>
              <a:rPr lang="nl-NL"/>
              <a:t> Brullies tegen bullies’</a:t>
            </a:r>
          </a:p>
          <a:p>
            <a:pPr algn="l"/>
            <a:r>
              <a:rPr lang="nl-NL" sz="1200" i="1"/>
              <a:t>Naar Move tegen pesten Iedereen brullie!</a:t>
            </a:r>
            <a:endParaRPr lang="nl-BE" sz="1200" i="1"/>
          </a:p>
        </p:txBody>
      </p:sp>
      <p:sp>
        <p:nvSpPr>
          <p:cNvPr id="6" name="Tekstvak 5"/>
          <p:cNvSpPr txBox="1"/>
          <p:nvPr/>
        </p:nvSpPr>
        <p:spPr>
          <a:xfrm>
            <a:off x="8389709" y="6668981"/>
            <a:ext cx="3350079" cy="215444"/>
          </a:xfrm>
          <a:prstGeom prst="rect">
            <a:avLst/>
          </a:prstGeom>
          <a:noFill/>
        </p:spPr>
        <p:txBody>
          <a:bodyPr wrap="square" rtlCol="0">
            <a:spAutoFit/>
          </a:bodyPr>
          <a:lstStyle/>
          <a:p>
            <a:pPr algn="l"/>
            <a:r>
              <a:rPr lang="nl-NL" sz="800"/>
              <a:t>Presentatie aangemaakt met smartphone Samsung S6 Edge Plus 64</a:t>
            </a:r>
            <a:endParaRPr lang="nl-BE" sz="800"/>
          </a:p>
        </p:txBody>
      </p:sp>
      <p:pic>
        <p:nvPicPr>
          <p:cNvPr id="7" name="Afbeelding 7"/>
          <p:cNvPicPr>
            <a:picLocks noChangeAspect="1"/>
          </p:cNvPicPr>
          <p:nvPr/>
        </p:nvPicPr>
        <p:blipFill rotWithShape="1">
          <a:blip r:embed="rId3" cstate="print">
            <a:extLst>
              <a:ext uri="{28A0092B-C50C-407E-A947-70E740481C1C}">
                <a14:useLocalDpi xmlns:a14="http://schemas.microsoft.com/office/drawing/2010/main" val="0"/>
              </a:ext>
            </a:extLst>
          </a:blip>
          <a:srcRect t="14866" b="40470"/>
          <a:stretch/>
        </p:blipFill>
        <p:spPr>
          <a:xfrm>
            <a:off x="7350552" y="3953661"/>
            <a:ext cx="3657684" cy="2904339"/>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8" name="Tekstvak 7"/>
          <p:cNvSpPr txBox="1"/>
          <p:nvPr/>
        </p:nvSpPr>
        <p:spPr>
          <a:xfrm>
            <a:off x="889937" y="6331553"/>
            <a:ext cx="6720992" cy="246221"/>
          </a:xfrm>
          <a:prstGeom prst="rect">
            <a:avLst/>
          </a:prstGeom>
          <a:noFill/>
        </p:spPr>
        <p:txBody>
          <a:bodyPr wrap="square" rtlCol="0">
            <a:spAutoFit/>
          </a:bodyPr>
          <a:lstStyle/>
          <a:p>
            <a:pPr algn="l"/>
            <a:r>
              <a:rPr lang="nl-NL" sz="1000" dirty="0"/>
              <a:t>Deze presentatie kan u vinden op </a:t>
            </a:r>
            <a:r>
              <a:rPr lang="nl-NL" sz="1000" u="sng" dirty="0">
                <a:solidFill>
                  <a:schemeClr val="accent5"/>
                </a:solidFill>
                <a:hlinkClick r:id="rId4"/>
              </a:rPr>
              <a:t>www.psychcom-research.be/pesten </a:t>
            </a:r>
            <a:r>
              <a:rPr lang="nl-NL" sz="1000" u="sng" dirty="0" err="1">
                <a:solidFill>
                  <a:schemeClr val="accent5"/>
                </a:solidFill>
                <a:hlinkClick r:id="rId4"/>
              </a:rPr>
              <a:t>referentieel</a:t>
            </a:r>
            <a:r>
              <a:rPr lang="nl-NL" sz="1000" u="sng" dirty="0">
                <a:solidFill>
                  <a:schemeClr val="accent5"/>
                </a:solidFill>
                <a:hlinkClick r:id="rId4"/>
              </a:rPr>
              <a:t> benaderd.pptx</a:t>
            </a:r>
            <a:endParaRPr lang="nl-BE" sz="1000" dirty="0">
              <a:solidFill>
                <a:schemeClr val="accent5"/>
              </a:solidFill>
            </a:endParaRPr>
          </a:p>
        </p:txBody>
      </p:sp>
      <p:sp>
        <p:nvSpPr>
          <p:cNvPr id="9" name="Tekstvak 8"/>
          <p:cNvSpPr txBox="1"/>
          <p:nvPr/>
        </p:nvSpPr>
        <p:spPr>
          <a:xfrm>
            <a:off x="2646477" y="6487258"/>
            <a:ext cx="1306768" cy="246221"/>
          </a:xfrm>
          <a:prstGeom prst="rect">
            <a:avLst/>
          </a:prstGeom>
          <a:noFill/>
        </p:spPr>
        <p:txBody>
          <a:bodyPr wrap="none" rtlCol="0">
            <a:spAutoFit/>
          </a:bodyPr>
          <a:lstStyle/>
          <a:p>
            <a:r>
              <a:rPr lang="nl-BE" sz="1000" dirty="0"/>
              <a:t>of met extensie </a:t>
            </a:r>
            <a:r>
              <a:rPr lang="nl-BE" sz="1000" dirty="0">
                <a:hlinkClick r:id="rId5"/>
              </a:rPr>
              <a:t>.pdf</a:t>
            </a:r>
            <a:endParaRPr lang="nl-BE" sz="1000" dirty="0"/>
          </a:p>
        </p:txBody>
      </p:sp>
    </p:spTree>
    <p:extLst>
      <p:ext uri="{BB962C8B-B14F-4D97-AF65-F5344CB8AC3E}">
        <p14:creationId xmlns:p14="http://schemas.microsoft.com/office/powerpoint/2010/main" val="24718077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241665" y="1286452"/>
            <a:ext cx="5269424" cy="2187226"/>
          </a:xfrm>
        </p:spPr>
        <p:txBody>
          <a:bodyPr/>
          <a:lstStyle/>
          <a:p>
            <a:r>
              <a:rPr lang="nl-NL" dirty="0">
                <a:hlinkClick r:id="rId2"/>
              </a:rPr>
              <a:t>Korte visuele introductie </a:t>
            </a:r>
            <a:r>
              <a:rPr lang="nl-NL" dirty="0" err="1"/>
              <a:t>referentieel</a:t>
            </a:r>
            <a:r>
              <a:rPr lang="nl-NL" dirty="0"/>
              <a:t> denk- &amp; werkmodel</a:t>
            </a:r>
            <a:endParaRPr lang="nl-BE" dirty="0"/>
          </a:p>
        </p:txBody>
      </p:sp>
      <p:pic>
        <p:nvPicPr>
          <p:cNvPr id="2" name="Afbeelding 2"/>
          <p:cNvPicPr>
            <a:picLocks noChangeAspect="1"/>
          </p:cNvPicPr>
          <p:nvPr/>
        </p:nvPicPr>
        <p:blipFill rotWithShape="1">
          <a:blip r:embed="rId3">
            <a:extLst>
              <a:ext uri="{28A0092B-C50C-407E-A947-70E740481C1C}">
                <a14:useLocalDpi xmlns:a14="http://schemas.microsoft.com/office/drawing/2010/main" val="0"/>
              </a:ext>
            </a:extLst>
          </a:blip>
          <a:srcRect t="32401" r="57475" b="-12330"/>
          <a:stretch/>
        </p:blipFill>
        <p:spPr bwMode="auto">
          <a:xfrm>
            <a:off x="-105454" y="1150379"/>
            <a:ext cx="5674491" cy="5997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fbeelding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0214" y="3014757"/>
            <a:ext cx="3819072" cy="3843243"/>
          </a:xfrm>
          <a:prstGeom prst="rect">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2634764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1600" y="-163284"/>
            <a:ext cx="10744200" cy="1228436"/>
          </a:xfrm>
        </p:spPr>
        <p:txBody>
          <a:bodyPr/>
          <a:lstStyle/>
          <a:p>
            <a:r>
              <a:rPr lang="nl-NL"/>
              <a:t>Wie of wat brengt me in beweging?</a:t>
            </a:r>
            <a:endParaRPr lang="nl-BE"/>
          </a:p>
        </p:txBody>
      </p:sp>
      <p:sp>
        <p:nvSpPr>
          <p:cNvPr id="5" name="Tekstvak 4"/>
          <p:cNvSpPr txBox="1"/>
          <p:nvPr/>
        </p:nvSpPr>
        <p:spPr>
          <a:xfrm>
            <a:off x="0" y="1595021"/>
            <a:ext cx="12010572" cy="5262979"/>
          </a:xfrm>
          <a:prstGeom prst="rect">
            <a:avLst/>
          </a:prstGeom>
          <a:noFill/>
        </p:spPr>
        <p:txBody>
          <a:bodyPr wrap="square">
            <a:spAutoFit/>
          </a:bodyPr>
          <a:lstStyle/>
          <a:p>
            <a:pPr algn="just">
              <a:lnSpc>
                <a:spcPct val="150000"/>
              </a:lnSpc>
              <a:spcAft>
                <a:spcPts val="0"/>
              </a:spcAft>
            </a:pPr>
            <a:r>
              <a:rPr lang="nl-BE" sz="1400" b="1" i="1">
                <a:effectLst/>
                <a:latin typeface="Times New Roman" panose="02020603050405020304" pitchFamily="18" charset="0"/>
                <a:ea typeface="Times New Roman" panose="02020603050405020304" pitchFamily="18" charset="0"/>
              </a:rPr>
              <a:t>Tom (14) : "Trachten mijn vrienden me mee te sleuren. Weet ik veel wat ik wil. Daar let ik weinig op. Ik heb daar helemaal geen kijk op. Ik ga meer af op de andere jongens. Wat zij willen, dat wil ik ook. Vooral oudere jongeren oefenen een aantrekkingskracht op ons uit. We doen hen gewoon na, ook al voel ik me daar soms ongemakkelijk bij. Het is allemaal nieuw en vreemd. Het enigste wat ik ervaar, is schrik dat mijn ouders of een leerkracht er achter zullen komen. "</a:t>
            </a:r>
            <a:endParaRPr lang="nl-BE" sz="1400" b="1">
              <a:effectLst/>
              <a:latin typeface="Times New Roman" panose="02020603050405020304" pitchFamily="18" charset="0"/>
              <a:ea typeface="Times New Roman" panose="02020603050405020304" pitchFamily="18" charset="0"/>
            </a:endParaRPr>
          </a:p>
          <a:p>
            <a:pPr algn="just">
              <a:lnSpc>
                <a:spcPct val="150000"/>
              </a:lnSpc>
              <a:spcAft>
                <a:spcPts val="0"/>
              </a:spcAft>
            </a:pPr>
            <a:r>
              <a:rPr lang="nl-BE" sz="1400" b="1" i="1">
                <a:effectLst/>
                <a:latin typeface="Times New Roman" panose="02020603050405020304" pitchFamily="18" charset="0"/>
                <a:ea typeface="Times New Roman" panose="02020603050405020304" pitchFamily="18" charset="0"/>
              </a:rPr>
              <a:t> </a:t>
            </a:r>
            <a:endParaRPr lang="nl-BE" sz="1400" b="1">
              <a:effectLst/>
              <a:latin typeface="Times New Roman" panose="02020603050405020304" pitchFamily="18" charset="0"/>
              <a:ea typeface="Times New Roman" panose="02020603050405020304" pitchFamily="18" charset="0"/>
            </a:endParaRPr>
          </a:p>
          <a:p>
            <a:pPr algn="just">
              <a:lnSpc>
                <a:spcPct val="150000"/>
              </a:lnSpc>
              <a:spcAft>
                <a:spcPts val="0"/>
              </a:spcAft>
            </a:pPr>
            <a:r>
              <a:rPr lang="nl-BE" sz="1400" b="1" i="1">
                <a:effectLst/>
                <a:latin typeface="Times New Roman" panose="02020603050405020304" pitchFamily="18" charset="0"/>
                <a:ea typeface="Times New Roman" panose="02020603050405020304" pitchFamily="18" charset="0"/>
              </a:rPr>
              <a:t> </a:t>
            </a:r>
            <a:endParaRPr lang="nl-BE" sz="1400" b="1">
              <a:effectLst/>
              <a:latin typeface="Times New Roman" panose="02020603050405020304" pitchFamily="18" charset="0"/>
              <a:ea typeface="Times New Roman" panose="02020603050405020304" pitchFamily="18" charset="0"/>
            </a:endParaRPr>
          </a:p>
          <a:p>
            <a:pPr algn="just">
              <a:lnSpc>
                <a:spcPct val="150000"/>
              </a:lnSpc>
              <a:spcAft>
                <a:spcPts val="0"/>
              </a:spcAft>
            </a:pPr>
            <a:r>
              <a:rPr lang="nl-BE" sz="1400" b="1" i="1">
                <a:effectLst/>
                <a:latin typeface="Times New Roman" panose="02020603050405020304" pitchFamily="18" charset="0"/>
                <a:ea typeface="Times New Roman" panose="02020603050405020304" pitchFamily="18" charset="0"/>
              </a:rPr>
              <a:t>Freya (15) : "Ik ben soms bang voor wat ik niet ken. Ik denk soms van beter niet mee te doen. Maar dan lachen ze je maar uit. Je kan beter niets voelen en helemaal niet denken, gewoon meedoen en niet te veel willen opvallen met wat jij denkt en jij voelt, laat staan wil. Toch protesteert er dan iets in mij, maar ik durf er te weinig op in te gaan. Tenzij anderen me zouden steunen. Misschien moet ik iets meer van mezelf laten zien, dan hoef ik geen dingen te doen waar ik weinig zin in heb. "</a:t>
            </a:r>
            <a:endParaRPr lang="nl-BE" sz="1400" b="1">
              <a:effectLst/>
              <a:latin typeface="Times New Roman" panose="02020603050405020304" pitchFamily="18" charset="0"/>
              <a:ea typeface="Times New Roman" panose="02020603050405020304" pitchFamily="18" charset="0"/>
            </a:endParaRPr>
          </a:p>
          <a:p>
            <a:pPr algn="just">
              <a:lnSpc>
                <a:spcPct val="150000"/>
              </a:lnSpc>
              <a:spcAft>
                <a:spcPts val="0"/>
              </a:spcAft>
            </a:pPr>
            <a:r>
              <a:rPr lang="nl-BE" sz="1400" b="1" i="1">
                <a:effectLst/>
                <a:latin typeface="Times New Roman" panose="02020603050405020304" pitchFamily="18" charset="0"/>
                <a:ea typeface="Times New Roman" panose="02020603050405020304" pitchFamily="18" charset="0"/>
              </a:rPr>
              <a:t> </a:t>
            </a:r>
            <a:endParaRPr lang="nl-BE" sz="1400" b="1">
              <a:effectLst/>
              <a:latin typeface="Times New Roman" panose="02020603050405020304" pitchFamily="18" charset="0"/>
              <a:ea typeface="Times New Roman" panose="02020603050405020304" pitchFamily="18" charset="0"/>
            </a:endParaRPr>
          </a:p>
          <a:p>
            <a:pPr algn="just">
              <a:lnSpc>
                <a:spcPct val="150000"/>
              </a:lnSpc>
              <a:spcAft>
                <a:spcPts val="0"/>
              </a:spcAft>
            </a:pPr>
            <a:r>
              <a:rPr lang="nl-BE" sz="1400" b="1" i="1">
                <a:effectLst/>
                <a:latin typeface="Times New Roman" panose="02020603050405020304" pitchFamily="18" charset="0"/>
                <a:ea typeface="Times New Roman" panose="02020603050405020304" pitchFamily="18" charset="0"/>
              </a:rPr>
              <a:t> </a:t>
            </a:r>
            <a:endParaRPr lang="nl-BE" sz="1400" b="1">
              <a:effectLst/>
              <a:latin typeface="Times New Roman" panose="02020603050405020304" pitchFamily="18" charset="0"/>
              <a:ea typeface="Times New Roman" panose="02020603050405020304" pitchFamily="18" charset="0"/>
            </a:endParaRPr>
          </a:p>
          <a:p>
            <a:pPr algn="just">
              <a:lnSpc>
                <a:spcPct val="150000"/>
              </a:lnSpc>
              <a:spcAft>
                <a:spcPts val="0"/>
              </a:spcAft>
            </a:pPr>
            <a:r>
              <a:rPr lang="nl-BE" sz="1400" b="1" i="1">
                <a:effectLst/>
                <a:latin typeface="Times New Roman" panose="02020603050405020304" pitchFamily="18" charset="0"/>
                <a:ea typeface="Times New Roman" panose="02020603050405020304" pitchFamily="18" charset="0"/>
              </a:rPr>
              <a:t>Lisa (16) : "Veel ben ik gewoon van thuis. Tijd maken om van dingen te genieten, als je zelf er aan toe bent. Geen overdaad, wel aan je trekken weten komen. Samen met anderen zo het kan, alleen zo dit niet kan. Ik laat me niet onder druk zetten, daar hou ik helemaal niet van. Zo doen waar ik mij goed bij voel en wat ik zélf wil, zit er echt wel in bij mij -  van thuis uit denk ik. Ik zet anderen dan ook niet gemakkelijk onder druk, integendeel ik kom hier gemakkelijk tegen op wanneer iemand onder druk wordt gezet. Iedereen moet de ruimte krijgen zijn eigen mening, aanvoelen en keuze te kunnen volgen. En niet zomaar vrienden te hoeven nahollen. "</a:t>
            </a:r>
            <a:endParaRPr lang="nl-BE" sz="1400" b="1">
              <a:effectLst/>
              <a:latin typeface="Times New Roman" panose="02020603050405020304" pitchFamily="18" charset="0"/>
              <a:ea typeface="Times New Roman" panose="02020603050405020304" pitchFamily="18" charset="0"/>
            </a:endParaRPr>
          </a:p>
        </p:txBody>
      </p:sp>
      <p:pic>
        <p:nvPicPr>
          <p:cNvPr id="6" name="Afbeelding 6"/>
          <p:cNvPicPr>
            <a:picLocks noChangeAspect="1"/>
          </p:cNvPicPr>
          <p:nvPr/>
        </p:nvPicPr>
        <p:blipFill rotWithShape="1">
          <a:blip r:embed="rId2" cstate="print">
            <a:extLst>
              <a:ext uri="{28A0092B-C50C-407E-A947-70E740481C1C}">
                <a14:useLocalDpi xmlns:a14="http://schemas.microsoft.com/office/drawing/2010/main" val="0"/>
              </a:ext>
            </a:extLst>
          </a:blip>
          <a:srcRect l="15177" t="7158" r="12836"/>
          <a:stretch/>
        </p:blipFill>
        <p:spPr>
          <a:xfrm>
            <a:off x="7918240" y="-306185"/>
            <a:ext cx="4273760" cy="2231572"/>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35933062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Wie of wat stopt me en hoe?</a:t>
            </a:r>
            <a:endParaRPr lang="nl-BE"/>
          </a:p>
        </p:txBody>
      </p:sp>
      <p:pic>
        <p:nvPicPr>
          <p:cNvPr id="6" name="Afbeelding 5"/>
          <p:cNvPicPr/>
          <p:nvPr/>
        </p:nvPicPr>
        <p:blipFill>
          <a:blip r:embed="rId2">
            <a:extLst>
              <a:ext uri="{28A0092B-C50C-407E-A947-70E740481C1C}">
                <a14:useLocalDpi xmlns:a14="http://schemas.microsoft.com/office/drawing/2010/main" val="0"/>
              </a:ext>
            </a:extLst>
          </a:blip>
          <a:srcRect/>
          <a:stretch>
            <a:fillRect/>
          </a:stretch>
        </p:blipFill>
        <p:spPr bwMode="auto">
          <a:xfrm>
            <a:off x="134259" y="1430117"/>
            <a:ext cx="7375071" cy="3586384"/>
          </a:xfrm>
          <a:prstGeom prst="rect">
            <a:avLst/>
          </a:prstGeom>
          <a:noFill/>
          <a:ln>
            <a:noFill/>
          </a:ln>
        </p:spPr>
      </p:pic>
      <p:sp>
        <p:nvSpPr>
          <p:cNvPr id="4" name="Tekstvak 3"/>
          <p:cNvSpPr txBox="1"/>
          <p:nvPr/>
        </p:nvSpPr>
        <p:spPr>
          <a:xfrm>
            <a:off x="5981700" y="126875"/>
            <a:ext cx="6018893" cy="369332"/>
          </a:xfrm>
          <a:prstGeom prst="rect">
            <a:avLst/>
          </a:prstGeom>
          <a:noFill/>
        </p:spPr>
        <p:txBody>
          <a:bodyPr wrap="square" rtlCol="0">
            <a:spAutoFit/>
          </a:bodyPr>
          <a:lstStyle/>
          <a:p>
            <a:pPr algn="l"/>
            <a:r>
              <a:rPr lang="nl-NL" i="1"/>
              <a:t>Gebaseerd op: moreel ontwikkelingsmodel van Kohlberg</a:t>
            </a:r>
            <a:endParaRPr lang="nl-BE" i="1"/>
          </a:p>
        </p:txBody>
      </p:sp>
      <p:sp>
        <p:nvSpPr>
          <p:cNvPr id="5" name=" 122"/>
          <p:cNvSpPr txBox="1">
            <a:spLocks noGrp="1" noRot="1" noChangeAspect="1" noResize="1" noEditPoints="1" noAdjustHandles="1" noChangeArrowheads="1" noChangeShapeType="1" noTextEdit="1"/>
          </p:cNvSpPr>
          <p:nvPr/>
        </p:nvSpPr>
        <p:spPr bwMode="auto">
          <a:xfrm>
            <a:off x="10496550" y="496207"/>
            <a:ext cx="1714500" cy="2628900"/>
          </a:xfrm>
          <a:prstGeom prst="rect">
            <a:avLst/>
          </a:prstGeom>
          <a:solidFill>
            <a:srgbClr val="C0C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pPr>
              <a:lnSpc>
                <a:spcPct val="150000"/>
              </a:lnSpc>
              <a:spcAft>
                <a:spcPts val="0"/>
              </a:spcAft>
            </a:pPr>
            <a:r>
              <a:rPr lang="nl-BE" sz="1200">
                <a:effectLst/>
                <a:latin typeface="Times New Roman" panose="02020603050405020304" pitchFamily="18" charset="0"/>
                <a:ea typeface="Times New Roman" panose="02020603050405020304" pitchFamily="18" charset="0"/>
              </a:rPr>
              <a:t>Als jongere kan je voor de opgave staan jezelf af te remmen en te begrenzen</a:t>
            </a:r>
            <a:r>
              <a:rPr lang="nl-NL" sz="1200">
                <a:effectLst/>
                <a:latin typeface="Times New Roman" panose="02020603050405020304" pitchFamily="18" charset="0"/>
                <a:ea typeface="Times New Roman" panose="02020603050405020304" pitchFamily="18" charset="0"/>
              </a:rPr>
              <a:t>.</a:t>
            </a:r>
            <a:endParaRPr lang="nl-BE" sz="1200">
              <a:effectLst/>
              <a:latin typeface="Times New Roman" panose="02020603050405020304" pitchFamily="18" charset="0"/>
              <a:ea typeface="Times New Roman" panose="02020603050405020304" pitchFamily="18" charset="0"/>
            </a:endParaRPr>
          </a:p>
        </p:txBody>
      </p:sp>
      <p:sp>
        <p:nvSpPr>
          <p:cNvPr id="12" name="Tekstvak 11"/>
          <p:cNvSpPr txBox="1"/>
          <p:nvPr/>
        </p:nvSpPr>
        <p:spPr>
          <a:xfrm>
            <a:off x="8172451" y="1502688"/>
            <a:ext cx="3438978" cy="5355312"/>
          </a:xfrm>
          <a:prstGeom prst="rect">
            <a:avLst/>
          </a:prstGeom>
          <a:noFill/>
        </p:spPr>
        <p:txBody>
          <a:bodyPr wrap="square">
            <a:spAutoFit/>
          </a:bodyPr>
          <a:lstStyle/>
          <a:p>
            <a:r>
              <a:rPr lang="nl-BE" sz="1800" b="1" i="1">
                <a:effectLst/>
                <a:latin typeface="Times New Roman" panose="02020603050405020304" pitchFamily="18" charset="0"/>
                <a:ea typeface="Times New Roman" panose="02020603050405020304" pitchFamily="18" charset="0"/>
              </a:rPr>
              <a:t>Tom (14) : </a:t>
            </a:r>
            <a:endParaRPr lang="nl-NL" sz="1800" b="1" i="1">
              <a:effectLst/>
              <a:latin typeface="Times New Roman" panose="02020603050405020304" pitchFamily="18" charset="0"/>
              <a:ea typeface="Times New Roman" panose="02020603050405020304" pitchFamily="18" charset="0"/>
            </a:endParaRPr>
          </a:p>
          <a:p>
            <a:r>
              <a:rPr lang="nl-NL" b="1" i="1">
                <a:latin typeface="Times New Roman" panose="02020603050405020304" pitchFamily="18" charset="0"/>
                <a:ea typeface="Times New Roman" panose="02020603050405020304" pitchFamily="18" charset="0"/>
              </a:rPr>
              <a:t>“</a:t>
            </a:r>
            <a:r>
              <a:rPr lang="nl-BE" sz="1800" b="1" i="1">
                <a:effectLst/>
                <a:latin typeface="Times New Roman" panose="02020603050405020304" pitchFamily="18" charset="0"/>
                <a:ea typeface="Times New Roman" panose="02020603050405020304" pitchFamily="18" charset="0"/>
              </a:rPr>
              <a:t>Trachten mijn vrienden me mee te sleuren. Weet ik veel wat ik wil. Daar let ik weinig op. Ik heb daar helemaal geen kijk op. </a:t>
            </a:r>
            <a:endParaRPr lang="nl-NL" sz="1800" b="1" i="1">
              <a:effectLst/>
              <a:latin typeface="Times New Roman" panose="02020603050405020304" pitchFamily="18" charset="0"/>
              <a:ea typeface="Times New Roman" panose="02020603050405020304" pitchFamily="18" charset="0"/>
            </a:endParaRPr>
          </a:p>
          <a:p>
            <a:endParaRPr lang="nl-NL" b="1" i="1">
              <a:latin typeface="Times New Roman" panose="02020603050405020304" pitchFamily="18" charset="0"/>
              <a:ea typeface="Times New Roman" panose="02020603050405020304" pitchFamily="18" charset="0"/>
            </a:endParaRPr>
          </a:p>
          <a:p>
            <a:r>
              <a:rPr lang="nl-NL" sz="1800" b="1" i="1">
                <a:effectLst/>
                <a:latin typeface="Times New Roman" panose="02020603050405020304" pitchFamily="18" charset="0"/>
                <a:ea typeface="Times New Roman" panose="02020603050405020304" pitchFamily="18" charset="0"/>
              </a:rPr>
              <a:t>I</a:t>
            </a:r>
            <a:r>
              <a:rPr lang="nl-BE" sz="1800" b="1" i="1">
                <a:effectLst/>
                <a:latin typeface="Times New Roman" panose="02020603050405020304" pitchFamily="18" charset="0"/>
                <a:ea typeface="Times New Roman" panose="02020603050405020304" pitchFamily="18" charset="0"/>
              </a:rPr>
              <a:t>k ga meer af op de andere jongens. Wat zij willen, dat wil ik ook. Vooral oudere jongeren oefenen een aantrekkings</a:t>
            </a:r>
            <a:r>
              <a:rPr lang="nl-NL" b="1" i="1">
                <a:latin typeface="Times New Roman" panose="02020603050405020304" pitchFamily="18" charset="0"/>
                <a:ea typeface="Times New Roman" panose="02020603050405020304" pitchFamily="18" charset="0"/>
              </a:rPr>
              <a:t>k</a:t>
            </a:r>
            <a:r>
              <a:rPr lang="nl-BE" sz="1800" b="1" i="1">
                <a:effectLst/>
                <a:latin typeface="Times New Roman" panose="02020603050405020304" pitchFamily="18" charset="0"/>
                <a:ea typeface="Times New Roman" panose="02020603050405020304" pitchFamily="18" charset="0"/>
              </a:rPr>
              <a:t>racht op ons uit. We doen hen gewoon na, ook al voel ik me daar soms ongemakkelijk bij. </a:t>
            </a:r>
            <a:endParaRPr lang="nl-NL" sz="1800" b="1" i="1">
              <a:effectLst/>
              <a:latin typeface="Times New Roman" panose="02020603050405020304" pitchFamily="18" charset="0"/>
              <a:ea typeface="Times New Roman" panose="02020603050405020304" pitchFamily="18" charset="0"/>
            </a:endParaRPr>
          </a:p>
          <a:p>
            <a:endParaRPr lang="nl-NL" b="1" i="1">
              <a:latin typeface="Times New Roman" panose="02020603050405020304" pitchFamily="18" charset="0"/>
              <a:ea typeface="Times New Roman" panose="02020603050405020304" pitchFamily="18" charset="0"/>
            </a:endParaRPr>
          </a:p>
          <a:p>
            <a:r>
              <a:rPr lang="nl-BE" sz="1800" b="1" i="1">
                <a:effectLst/>
                <a:latin typeface="Times New Roman" panose="02020603050405020304" pitchFamily="18" charset="0"/>
                <a:ea typeface="Times New Roman" panose="02020603050405020304" pitchFamily="18" charset="0"/>
              </a:rPr>
              <a:t>Het is allemaal nieuw en vreemd. </a:t>
            </a:r>
            <a:endParaRPr lang="nl-NL" sz="1800" b="1" i="1">
              <a:effectLst/>
              <a:latin typeface="Times New Roman" panose="02020603050405020304" pitchFamily="18" charset="0"/>
              <a:ea typeface="Times New Roman" panose="02020603050405020304" pitchFamily="18" charset="0"/>
            </a:endParaRPr>
          </a:p>
          <a:p>
            <a:endParaRPr lang="nl-NL" b="1" i="1">
              <a:latin typeface="Times New Roman" panose="02020603050405020304" pitchFamily="18" charset="0"/>
              <a:ea typeface="Times New Roman" panose="02020603050405020304" pitchFamily="18" charset="0"/>
            </a:endParaRPr>
          </a:p>
          <a:p>
            <a:r>
              <a:rPr lang="nl-NL" sz="1800" b="1" i="1">
                <a:effectLst/>
                <a:latin typeface="Times New Roman" panose="02020603050405020304" pitchFamily="18" charset="0"/>
                <a:ea typeface="Times New Roman" panose="02020603050405020304" pitchFamily="18" charset="0"/>
              </a:rPr>
              <a:t>H</a:t>
            </a:r>
            <a:r>
              <a:rPr lang="nl-BE" sz="1800" b="1" i="1">
                <a:effectLst/>
                <a:latin typeface="Times New Roman" panose="02020603050405020304" pitchFamily="18" charset="0"/>
                <a:ea typeface="Times New Roman" panose="02020603050405020304" pitchFamily="18" charset="0"/>
              </a:rPr>
              <a:t>et enigste wat ik ervaar, is schrik dat mijn ouders of een leerkracht er achter zullen komen. "</a:t>
            </a:r>
            <a:endParaRPr lang="nl-BE"/>
          </a:p>
        </p:txBody>
      </p:sp>
      <p:pic>
        <p:nvPicPr>
          <p:cNvPr id="3" name="Afbeelding 6"/>
          <p:cNvPicPr>
            <a:picLocks noChangeAspect="1"/>
          </p:cNvPicPr>
          <p:nvPr/>
        </p:nvPicPr>
        <p:blipFill rotWithShape="1">
          <a:blip r:embed="rId3" cstate="print">
            <a:extLst>
              <a:ext uri="{28A0092B-C50C-407E-A947-70E740481C1C}">
                <a14:useLocalDpi xmlns:a14="http://schemas.microsoft.com/office/drawing/2010/main" val="0"/>
              </a:ext>
            </a:extLst>
          </a:blip>
          <a:srcRect l="15178" t="19246" r="17433" b="10277"/>
          <a:stretch/>
        </p:blipFill>
        <p:spPr>
          <a:xfrm>
            <a:off x="260352" y="4705059"/>
            <a:ext cx="4298044" cy="2528371"/>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7" name="Afbeelding 7"/>
          <p:cNvPicPr>
            <a:picLocks noChangeAspect="1"/>
          </p:cNvPicPr>
          <p:nvPr/>
        </p:nvPicPr>
        <p:blipFill rotWithShape="1">
          <a:blip r:embed="rId4">
            <a:extLst>
              <a:ext uri="{28A0092B-C50C-407E-A947-70E740481C1C}">
                <a14:useLocalDpi xmlns:a14="http://schemas.microsoft.com/office/drawing/2010/main" val="0"/>
              </a:ext>
            </a:extLst>
          </a:blip>
          <a:srcRect t="27521" b="12481"/>
          <a:stretch/>
        </p:blipFill>
        <p:spPr>
          <a:xfrm>
            <a:off x="5221517" y="4695221"/>
            <a:ext cx="2161719" cy="2538209"/>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3733750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p:cNvSpPr/>
          <p:nvPr/>
        </p:nvSpPr>
        <p:spPr>
          <a:xfrm>
            <a:off x="4623496" y="1675756"/>
            <a:ext cx="7568503" cy="376986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ekstvak 1"/>
          <p:cNvSpPr txBox="1"/>
          <p:nvPr/>
        </p:nvSpPr>
        <p:spPr>
          <a:xfrm>
            <a:off x="4916713" y="1792704"/>
            <a:ext cx="6495143" cy="3908762"/>
          </a:xfrm>
          <a:prstGeom prst="rect">
            <a:avLst/>
          </a:prstGeom>
          <a:noFill/>
        </p:spPr>
        <p:txBody>
          <a:bodyPr wrap="square" rtlCol="0">
            <a:spAutoFit/>
          </a:bodyPr>
          <a:lstStyle/>
          <a:p>
            <a:pPr algn="l"/>
            <a:r>
              <a:rPr lang="nl-NL" sz="2400" b="1" u="sng">
                <a:solidFill>
                  <a:schemeClr val="bg1"/>
                </a:solidFill>
              </a:rPr>
              <a:t>Wel</a:t>
            </a:r>
            <a:r>
              <a:rPr lang="nl-NL" sz="2400">
                <a:solidFill>
                  <a:schemeClr val="bg1"/>
                </a:solidFill>
              </a:rPr>
              <a:t>:</a:t>
            </a:r>
          </a:p>
          <a:p>
            <a:pPr algn="l"/>
            <a:endParaRPr lang="nl-NL" sz="1400">
              <a:solidFill>
                <a:schemeClr val="bg1"/>
              </a:solidFill>
            </a:endParaRPr>
          </a:p>
          <a:p>
            <a:pPr algn="l"/>
            <a:r>
              <a:rPr lang="nl-NL" sz="2400">
                <a:solidFill>
                  <a:schemeClr val="bg1"/>
                </a:solidFill>
              </a:rPr>
              <a:t>Welke ?</a:t>
            </a:r>
          </a:p>
          <a:p>
            <a:pPr algn="l"/>
            <a:r>
              <a:rPr lang="nl-NL" sz="2400">
                <a:solidFill>
                  <a:schemeClr val="bg1"/>
                </a:solidFill>
              </a:rPr>
              <a:t>Bijv. Communicatieprocessen</a:t>
            </a:r>
          </a:p>
          <a:p>
            <a:pPr algn="l"/>
            <a:r>
              <a:rPr lang="nl-NL" sz="2400">
                <a:solidFill>
                  <a:schemeClr val="bg1"/>
                </a:solidFill>
              </a:rPr>
              <a:t>        Groepsinvloeden</a:t>
            </a:r>
          </a:p>
          <a:p>
            <a:pPr algn="l"/>
            <a:r>
              <a:rPr lang="nl-NL" sz="2400">
                <a:solidFill>
                  <a:schemeClr val="bg1"/>
                </a:solidFill>
              </a:rPr>
              <a:t>Hoe ?</a:t>
            </a:r>
          </a:p>
          <a:p>
            <a:pPr algn="l"/>
            <a:r>
              <a:rPr lang="nl-NL" sz="2400">
                <a:solidFill>
                  <a:schemeClr val="bg1"/>
                </a:solidFill>
              </a:rPr>
              <a:t>Bijv.</a:t>
            </a:r>
          </a:p>
          <a:p>
            <a:pPr algn="l"/>
            <a:r>
              <a:rPr lang="nl-NL" sz="2400">
                <a:solidFill>
                  <a:schemeClr val="bg1"/>
                </a:solidFill>
              </a:rPr>
              <a:t>Van verlies-win verhouding </a:t>
            </a:r>
          </a:p>
          <a:p>
            <a:pPr algn="l"/>
            <a:r>
              <a:rPr lang="nl-NL" sz="2400">
                <a:solidFill>
                  <a:schemeClr val="bg1"/>
                </a:solidFill>
              </a:rPr>
              <a:t>Naar win-win relatie</a:t>
            </a:r>
          </a:p>
          <a:p>
            <a:pPr algn="l"/>
            <a:r>
              <a:rPr lang="nl-NL" sz="2400">
                <a:solidFill>
                  <a:schemeClr val="bg1"/>
                </a:solidFill>
              </a:rPr>
              <a:t>Van eenzijdige naar wederzijdse invloeden</a:t>
            </a:r>
            <a:endParaRPr lang="nl-NL"/>
          </a:p>
          <a:p>
            <a:pPr algn="l"/>
            <a:endParaRPr lang="nl-BE"/>
          </a:p>
        </p:txBody>
      </p:sp>
      <p:sp>
        <p:nvSpPr>
          <p:cNvPr id="5" name="Tekstvak 4"/>
          <p:cNvSpPr txBox="1"/>
          <p:nvPr/>
        </p:nvSpPr>
        <p:spPr>
          <a:xfrm flipH="1">
            <a:off x="1056452" y="1001615"/>
            <a:ext cx="3860261" cy="4955696"/>
          </a:xfrm>
          <a:prstGeom prst="rect">
            <a:avLst/>
          </a:prstGeom>
          <a:noFill/>
        </p:spPr>
        <p:txBody>
          <a:bodyPr wrap="square" rtlCol="0">
            <a:spAutoFit/>
          </a:bodyPr>
          <a:lstStyle/>
          <a:p>
            <a:pPr algn="l"/>
            <a:r>
              <a:rPr lang="nl-NL" sz="2400" b="1" u="sng"/>
              <a:t>Niet</a:t>
            </a:r>
            <a:r>
              <a:rPr lang="nl-NL" sz="2400"/>
              <a:t>:</a:t>
            </a:r>
          </a:p>
          <a:p>
            <a:pPr algn="l"/>
            <a:endParaRPr lang="nl-NL" sz="2400"/>
          </a:p>
          <a:p>
            <a:pPr algn="l"/>
            <a:r>
              <a:rPr lang="nl-NL" sz="2400"/>
              <a:t>Wie ?</a:t>
            </a:r>
          </a:p>
          <a:p>
            <a:pPr algn="l"/>
            <a:r>
              <a:rPr lang="nl-NL" sz="2400"/>
              <a:t>Bijv. Leerkrachtenteam</a:t>
            </a:r>
          </a:p>
          <a:p>
            <a:pPr algn="l"/>
            <a:endParaRPr lang="nl-NL" sz="2400"/>
          </a:p>
          <a:p>
            <a:pPr algn="l"/>
            <a:r>
              <a:rPr lang="nl-NL" sz="2400"/>
              <a:t>Wat ? </a:t>
            </a:r>
          </a:p>
          <a:p>
            <a:pPr algn="l"/>
            <a:r>
              <a:rPr lang="nl-NL" sz="2400"/>
              <a:t>Bijv. Game online</a:t>
            </a:r>
          </a:p>
          <a:p>
            <a:pPr algn="l"/>
            <a:endParaRPr lang="nl-NL" sz="2400"/>
          </a:p>
          <a:p>
            <a:pPr algn="l"/>
            <a:r>
              <a:rPr lang="nl-NL" sz="2400"/>
              <a:t>Waar ?</a:t>
            </a:r>
          </a:p>
          <a:p>
            <a:pPr algn="l"/>
            <a:r>
              <a:rPr lang="nl-NL" sz="2400"/>
              <a:t>Bijv. Op school</a:t>
            </a:r>
          </a:p>
          <a:p>
            <a:pPr algn="l"/>
            <a:endParaRPr lang="nl-NL" sz="2400"/>
          </a:p>
          <a:p>
            <a:pPr algn="l"/>
            <a:r>
              <a:rPr lang="nl-NL" sz="2400"/>
              <a:t>Wanneer ?</a:t>
            </a:r>
          </a:p>
          <a:p>
            <a:pPr algn="l"/>
            <a:r>
              <a:rPr lang="nl-NL" sz="2400"/>
              <a:t>Bijv. Zodra pestklacht</a:t>
            </a:r>
            <a:endParaRPr lang="nl-BE" sz="2400"/>
          </a:p>
        </p:txBody>
      </p:sp>
      <p:sp>
        <p:nvSpPr>
          <p:cNvPr id="6" name="Tekstvak 5"/>
          <p:cNvSpPr txBox="1"/>
          <p:nvPr/>
        </p:nvSpPr>
        <p:spPr>
          <a:xfrm rot="16200000" flipH="1">
            <a:off x="-1903487" y="2057652"/>
            <a:ext cx="4638524" cy="523220"/>
          </a:xfrm>
          <a:prstGeom prst="rect">
            <a:avLst/>
          </a:prstGeom>
          <a:noFill/>
        </p:spPr>
        <p:txBody>
          <a:bodyPr wrap="square" rtlCol="0">
            <a:spAutoFit/>
          </a:bodyPr>
          <a:lstStyle/>
          <a:p>
            <a:pPr algn="l"/>
            <a:r>
              <a:rPr lang="nl-NL" sz="2800">
                <a:solidFill>
                  <a:srgbClr val="DD462F"/>
                </a:solidFill>
              </a:rPr>
              <a:t>Welke vragen ?</a:t>
            </a:r>
            <a:r>
              <a:rPr lang="nl-NL">
                <a:solidFill>
                  <a:srgbClr val="DD462F"/>
                </a:solidFill>
              </a:rPr>
              <a:t> </a:t>
            </a:r>
            <a:endParaRPr lang="nl-BE">
              <a:solidFill>
                <a:srgbClr val="DD462F"/>
              </a:solidFill>
            </a:endParaRPr>
          </a:p>
        </p:txBody>
      </p:sp>
      <p:sp>
        <p:nvSpPr>
          <p:cNvPr id="4" name="Tekstvak 3"/>
          <p:cNvSpPr txBox="1"/>
          <p:nvPr/>
        </p:nvSpPr>
        <p:spPr>
          <a:xfrm>
            <a:off x="5959927" y="5709948"/>
            <a:ext cx="5188858" cy="1046440"/>
          </a:xfrm>
          <a:prstGeom prst="rect">
            <a:avLst/>
          </a:prstGeom>
          <a:noFill/>
        </p:spPr>
        <p:txBody>
          <a:bodyPr wrap="square" rtlCol="0">
            <a:spAutoFit/>
          </a:bodyPr>
          <a:lstStyle/>
          <a:p>
            <a:pPr algn="l"/>
            <a:r>
              <a:rPr lang="nl-NL" sz="2400" b="1">
                <a:solidFill>
                  <a:srgbClr val="3B3026"/>
                </a:solidFill>
              </a:rPr>
              <a:t>Zichtbaar maken          processen</a:t>
            </a:r>
          </a:p>
          <a:p>
            <a:pPr algn="l"/>
            <a:r>
              <a:rPr lang="nl-NL" sz="1400" b="1">
                <a:solidFill>
                  <a:srgbClr val="3B3026"/>
                </a:solidFill>
              </a:rPr>
              <a:t>                                                     van</a:t>
            </a:r>
          </a:p>
          <a:p>
            <a:pPr algn="l"/>
            <a:r>
              <a:rPr lang="nl-NL" sz="2400" b="1">
                <a:solidFill>
                  <a:srgbClr val="3B3026"/>
                </a:solidFill>
              </a:rPr>
              <a:t>Werkbaar maken          invloeden</a:t>
            </a:r>
            <a:endParaRPr lang="nl-BE" sz="2400" b="1">
              <a:solidFill>
                <a:srgbClr val="3B3026"/>
              </a:solidFill>
            </a:endParaRPr>
          </a:p>
        </p:txBody>
      </p:sp>
      <p:sp>
        <p:nvSpPr>
          <p:cNvPr id="3" name="Tekstvak 2"/>
          <p:cNvSpPr txBox="1"/>
          <p:nvPr/>
        </p:nvSpPr>
        <p:spPr>
          <a:xfrm rot="20301901">
            <a:off x="8572498" y="2740799"/>
            <a:ext cx="3991430" cy="147732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l"/>
            <a:r>
              <a:rPr lang="nl-BE" b="0" i="0">
                <a:solidFill>
                  <a:srgbClr val="222222"/>
                </a:solidFill>
                <a:effectLst/>
                <a:latin typeface="Roboto-Regular"/>
              </a:rPr>
              <a:t>... De notie 'agency' binnen de bidirectionele modellen benadrukt juist deze </a:t>
            </a:r>
            <a:r>
              <a:rPr lang="nl-BE" b="1" i="0">
                <a:solidFill>
                  <a:srgbClr val="444444"/>
                </a:solidFill>
                <a:effectLst/>
                <a:latin typeface="Roboto-Regular"/>
              </a:rPr>
              <a:t>actieve</a:t>
            </a:r>
            <a:r>
              <a:rPr lang="nl-BE" b="0" i="0">
                <a:solidFill>
                  <a:srgbClr val="222222"/>
                </a:solidFill>
                <a:effectLst/>
                <a:latin typeface="Roboto-Regular"/>
              </a:rPr>
              <a:t> actor (</a:t>
            </a:r>
            <a:r>
              <a:rPr lang="nl-BE" b="1" i="0">
                <a:solidFill>
                  <a:srgbClr val="444444"/>
                </a:solidFill>
                <a:effectLst/>
                <a:latin typeface="Roboto-Regular"/>
              </a:rPr>
              <a:t>agens</a:t>
            </a:r>
            <a:r>
              <a:rPr lang="nl-BE" b="0" i="0">
                <a:solidFill>
                  <a:srgbClr val="222222"/>
                </a:solidFill>
                <a:effectLst/>
                <a:latin typeface="Roboto-Regular"/>
              </a:rPr>
              <a:t>) dimensie van het kind…</a:t>
            </a:r>
            <a:endParaRPr lang="nl-NL" b="0" i="0">
              <a:solidFill>
                <a:srgbClr val="222222"/>
              </a:solidFill>
              <a:effectLst/>
              <a:latin typeface="Roboto-Regular"/>
            </a:endParaRPr>
          </a:p>
          <a:p>
            <a:pPr algn="l"/>
            <a:r>
              <a:rPr lang="nl-NL" sz="1600" i="1">
                <a:solidFill>
                  <a:srgbClr val="222222"/>
                </a:solidFill>
                <a:latin typeface="Roboto-Regular"/>
              </a:rPr>
              <a:t>Prof. Jan De Mol, UCL</a:t>
            </a:r>
            <a:endParaRPr lang="nl-BE" sz="1600" i="1"/>
          </a:p>
        </p:txBody>
      </p:sp>
      <p:pic>
        <p:nvPicPr>
          <p:cNvPr id="10" name="Afbeelding 9" descr="bigstock_Originality_1160489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88149" y="231190"/>
            <a:ext cx="3317421" cy="128211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4411038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Text Box 4"/>
          <p:cNvSpPr txBox="1">
            <a:spLocks noChangeArrowheads="1"/>
          </p:cNvSpPr>
          <p:nvPr/>
        </p:nvSpPr>
        <p:spPr bwMode="auto">
          <a:xfrm>
            <a:off x="0" y="-25400"/>
            <a:ext cx="8964613"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en-US"/>
              <a:t>         Vraagstelling                                Denken                                      Reactie</a:t>
            </a:r>
          </a:p>
          <a:p>
            <a:pPr eaLnBrk="1" hangingPunct="1"/>
            <a:endParaRPr lang="nl-BE" altLang="en-US"/>
          </a:p>
          <a:p>
            <a:pPr eaLnBrk="1" hangingPunct="1"/>
            <a:endParaRPr lang="nl-BE" altLang="en-US"/>
          </a:p>
          <a:p>
            <a:pPr eaLnBrk="1" hangingPunct="1"/>
            <a:endParaRPr lang="nl-BE" altLang="en-US"/>
          </a:p>
          <a:p>
            <a:pPr eaLnBrk="1" hangingPunct="1"/>
            <a:endParaRPr lang="nl-BE" altLang="en-US"/>
          </a:p>
          <a:p>
            <a:pPr eaLnBrk="1" hangingPunct="1"/>
            <a:r>
              <a:rPr lang="nl-BE" altLang="en-US"/>
              <a:t>Invalshoek en processen             Denkmodel &amp; -vorm                     Werkmodel &amp; -vorm </a:t>
            </a:r>
          </a:p>
        </p:txBody>
      </p:sp>
      <p:pic>
        <p:nvPicPr>
          <p:cNvPr id="59396" name="Picture 6" descr="3d_bril"/>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95288" y="406400"/>
            <a:ext cx="1584325" cy="944563"/>
          </a:xfrm>
          <a:noFill/>
        </p:spPr>
      </p:pic>
      <p:pic>
        <p:nvPicPr>
          <p:cNvPr id="59397" name="Picture 9" descr="idee%2520totaal">
            <a:hlinkClick r:id="rId3"/>
          </p:cNvPr>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3779838" y="406400"/>
            <a:ext cx="1295400" cy="863600"/>
          </a:xfrm>
        </p:spPr>
      </p:pic>
      <p:pic>
        <p:nvPicPr>
          <p:cNvPr id="59398" name="Picture 13" descr="Mickey-handen"/>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6948488" y="406400"/>
            <a:ext cx="1295400" cy="862013"/>
          </a:xfrm>
          <a:noFill/>
        </p:spPr>
      </p:pic>
      <p:sp>
        <p:nvSpPr>
          <p:cNvPr id="59399" name="Rectangle 19"/>
          <p:cNvSpPr>
            <a:spLocks noChangeArrowheads="1"/>
          </p:cNvSpPr>
          <p:nvPr/>
        </p:nvSpPr>
        <p:spPr bwMode="auto">
          <a:xfrm>
            <a:off x="0" y="6669088"/>
            <a:ext cx="9144000" cy="188912"/>
          </a:xfrm>
          <a:prstGeom prst="rect">
            <a:avLst/>
          </a:prstGeom>
          <a:solidFill>
            <a:schemeClr val="bg1"/>
          </a:solidFill>
          <a:ln w="9525">
            <a:solidFill>
              <a:schemeClr val="bg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nl-NL" altLang="en-US">
              <a:solidFill>
                <a:schemeClr val="bg1"/>
              </a:solidFill>
            </a:endParaRPr>
          </a:p>
        </p:txBody>
      </p:sp>
      <p:sp>
        <p:nvSpPr>
          <p:cNvPr id="59400" name="Text Box 17"/>
          <p:cNvSpPr txBox="1">
            <a:spLocks noChangeArrowheads="1"/>
          </p:cNvSpPr>
          <p:nvPr/>
        </p:nvSpPr>
        <p:spPr bwMode="auto">
          <a:xfrm>
            <a:off x="2843213" y="1827213"/>
            <a:ext cx="6505575" cy="498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en-US" sz="1700"/>
              <a:t>behaviorisme, psychoanalyse, psychopathologie, stressdenken</a:t>
            </a:r>
          </a:p>
          <a:p>
            <a:pPr eaLnBrk="1" hangingPunct="1"/>
            <a:endParaRPr lang="nl-BE" altLang="en-US" sz="1700"/>
          </a:p>
          <a:p>
            <a:pPr eaLnBrk="1" hangingPunct="1"/>
            <a:r>
              <a:rPr lang="nl-BE" altLang="en-US" sz="1700"/>
              <a:t>cognitieve sociale leertheorie :</a:t>
            </a:r>
            <a:r>
              <a:rPr lang="nl-BE" altLang="en-US" sz="1200"/>
              <a:t> constructs, expectancies, values, intentions</a:t>
            </a:r>
          </a:p>
          <a:p>
            <a:pPr eaLnBrk="1" hangingPunct="1"/>
            <a:endParaRPr lang="nl-BE" altLang="en-US" sz="1200"/>
          </a:p>
          <a:p>
            <a:pPr eaLnBrk="1" hangingPunct="1"/>
            <a:r>
              <a:rPr lang="nl-BE" altLang="en-US" sz="1700"/>
              <a:t>imitatieleren, modeling, systeemdenken</a:t>
            </a:r>
          </a:p>
          <a:p>
            <a:pPr eaLnBrk="1" hangingPunct="1"/>
            <a:endParaRPr lang="nl-BE" altLang="en-US" sz="1700"/>
          </a:p>
          <a:p>
            <a:pPr eaLnBrk="1" hangingPunct="1"/>
            <a:r>
              <a:rPr lang="nl-BE" altLang="en-US" sz="1700"/>
              <a:t>communicatiedenken, symbolisch interactionisme : </a:t>
            </a:r>
            <a:r>
              <a:rPr lang="nl-BE" altLang="en-US" sz="1200"/>
              <a:t>labeling</a:t>
            </a:r>
          </a:p>
          <a:p>
            <a:pPr eaLnBrk="1" hangingPunct="1"/>
            <a:endParaRPr lang="nl-BE" altLang="en-US" sz="1700"/>
          </a:p>
          <a:p>
            <a:pPr eaLnBrk="1" hangingPunct="1"/>
            <a:r>
              <a:rPr lang="nl-BE" altLang="en-US" sz="1700"/>
              <a:t>humanistische psychologie, conflictstijlen</a:t>
            </a:r>
          </a:p>
          <a:p>
            <a:pPr eaLnBrk="1" hangingPunct="1"/>
            <a:endParaRPr lang="nl-BE" altLang="en-US" sz="1700"/>
          </a:p>
          <a:p>
            <a:pPr eaLnBrk="1" hangingPunct="1"/>
            <a:r>
              <a:rPr lang="nl-BE" altLang="en-US" sz="1700"/>
              <a:t>systeemdenken, contextueel denken</a:t>
            </a:r>
            <a:br>
              <a:rPr lang="nl-BE" altLang="en-US" sz="1700"/>
            </a:br>
            <a:br>
              <a:rPr lang="nl-BE" altLang="en-US" sz="1700"/>
            </a:br>
            <a:r>
              <a:rPr lang="nl-BE" altLang="en-US" sz="1700"/>
              <a:t>kritisch denken, ontwikkelingsdenken</a:t>
            </a:r>
            <a:br>
              <a:rPr lang="nl-BE" altLang="en-US" sz="1700"/>
            </a:br>
            <a:br>
              <a:rPr lang="nl-BE" altLang="en-US" sz="1700"/>
            </a:br>
            <a:r>
              <a:rPr lang="nl-BE" altLang="en-US" sz="1700"/>
              <a:t>(p)referentieel denken</a:t>
            </a:r>
            <a:br>
              <a:rPr lang="nl-BE" altLang="en-US" sz="1700"/>
            </a:br>
            <a:br>
              <a:rPr lang="nl-BE" altLang="en-US" sz="1700"/>
            </a:br>
            <a:r>
              <a:rPr lang="nl-BE" altLang="en-US" sz="1700"/>
              <a:t>empowermentdenken, ondersteuningsdenken, Heijkoopmethode,</a:t>
            </a:r>
            <a:br>
              <a:rPr lang="nl-BE" altLang="en-US" sz="1700"/>
            </a:br>
            <a:r>
              <a:rPr lang="nl-BE" altLang="en-US" sz="1700"/>
              <a:t>oplossingsgericht</a:t>
            </a:r>
            <a:br>
              <a:rPr lang="nl-BE" altLang="en-US" sz="1700"/>
            </a:br>
            <a:r>
              <a:rPr lang="nl-BE" altLang="en-US" sz="1700"/>
              <a:t>aandachtgericht cognitief denken, ACT-therapie, mindfulness</a:t>
            </a:r>
          </a:p>
        </p:txBody>
      </p:sp>
      <p:sp>
        <p:nvSpPr>
          <p:cNvPr id="59401" name="Line 18"/>
          <p:cNvSpPr>
            <a:spLocks noChangeShapeType="1"/>
          </p:cNvSpPr>
          <p:nvPr/>
        </p:nvSpPr>
        <p:spPr bwMode="auto">
          <a:xfrm>
            <a:off x="107950" y="1700213"/>
            <a:ext cx="87852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402" name="Text Box 16"/>
          <p:cNvSpPr txBox="1">
            <a:spLocks noChangeArrowheads="1"/>
          </p:cNvSpPr>
          <p:nvPr/>
        </p:nvSpPr>
        <p:spPr bwMode="auto">
          <a:xfrm>
            <a:off x="539750" y="1804988"/>
            <a:ext cx="1844675" cy="500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en-US" sz="1700"/>
              <a:t>Waarom ?</a:t>
            </a:r>
            <a:br>
              <a:rPr lang="nl-BE" altLang="en-US" sz="1700"/>
            </a:br>
            <a:endParaRPr lang="nl-BE" altLang="en-US" sz="1700"/>
          </a:p>
          <a:p>
            <a:pPr eaLnBrk="1" hangingPunct="1"/>
            <a:r>
              <a:rPr lang="nl-BE" altLang="en-US" sz="1700"/>
              <a:t>Waartoe ?</a:t>
            </a:r>
            <a:br>
              <a:rPr lang="nl-BE" altLang="en-US" sz="1700"/>
            </a:br>
            <a:endParaRPr lang="nl-BE" altLang="en-US" sz="1700"/>
          </a:p>
          <a:p>
            <a:pPr eaLnBrk="1" hangingPunct="1"/>
            <a:r>
              <a:rPr lang="nl-BE" altLang="en-US" sz="1700"/>
              <a:t>Waardoor ?</a:t>
            </a:r>
            <a:br>
              <a:rPr lang="nl-BE" altLang="en-US" sz="1700"/>
            </a:br>
            <a:endParaRPr lang="nl-BE" altLang="en-US" sz="1700"/>
          </a:p>
          <a:p>
            <a:pPr eaLnBrk="1" hangingPunct="1"/>
            <a:r>
              <a:rPr lang="nl-BE" altLang="en-US" sz="1700"/>
              <a:t>Waarover ?</a:t>
            </a:r>
            <a:br>
              <a:rPr lang="nl-BE" altLang="en-US" sz="1700"/>
            </a:br>
            <a:endParaRPr lang="nl-BE" altLang="en-US" sz="1700"/>
          </a:p>
          <a:p>
            <a:pPr eaLnBrk="1" hangingPunct="1"/>
            <a:r>
              <a:rPr lang="nl-BE" altLang="en-US" sz="1700"/>
              <a:t>Waarvoor ?</a:t>
            </a:r>
            <a:br>
              <a:rPr lang="nl-BE" altLang="en-US" sz="1700"/>
            </a:br>
            <a:endParaRPr lang="nl-BE" altLang="en-US" sz="1700"/>
          </a:p>
          <a:p>
            <a:pPr eaLnBrk="1" hangingPunct="1"/>
            <a:r>
              <a:rPr lang="nl-BE" altLang="en-US" sz="1700"/>
              <a:t>Waarrond ?</a:t>
            </a:r>
            <a:br>
              <a:rPr lang="nl-BE" altLang="en-US" sz="1700"/>
            </a:br>
            <a:endParaRPr lang="nl-BE" altLang="en-US" sz="1700"/>
          </a:p>
          <a:p>
            <a:pPr eaLnBrk="1" hangingPunct="1"/>
            <a:r>
              <a:rPr lang="nl-BE" altLang="en-US" sz="1700"/>
              <a:t>Waarbij ?</a:t>
            </a:r>
            <a:br>
              <a:rPr lang="nl-BE" altLang="en-US" sz="1700"/>
            </a:br>
            <a:endParaRPr lang="nl-BE" altLang="en-US" sz="1700"/>
          </a:p>
          <a:p>
            <a:pPr eaLnBrk="1" hangingPunct="1"/>
            <a:r>
              <a:rPr lang="nl-BE" altLang="en-US" sz="1700"/>
              <a:t>Waaromheen ?</a:t>
            </a:r>
            <a:br>
              <a:rPr lang="nl-BE" altLang="en-US" sz="1700"/>
            </a:br>
            <a:endParaRPr lang="nl-BE" altLang="en-US" sz="1700"/>
          </a:p>
          <a:p>
            <a:pPr eaLnBrk="1" hangingPunct="1"/>
            <a:r>
              <a:rPr lang="nl-BE" altLang="en-US" sz="1700"/>
              <a:t>Waaraan ?</a:t>
            </a:r>
          </a:p>
          <a:p>
            <a:pPr eaLnBrk="1" hangingPunct="1"/>
            <a:endParaRPr lang="nl-BE" altLang="en-US" sz="1700"/>
          </a:p>
          <a:p>
            <a:pPr eaLnBrk="1" hangingPunct="1"/>
            <a:r>
              <a:rPr lang="nl-BE" altLang="en-US" sz="1700"/>
              <a:t>Waartegenover ?</a:t>
            </a:r>
          </a:p>
        </p:txBody>
      </p:sp>
      <p:sp>
        <p:nvSpPr>
          <p:cNvPr id="2" name="Rechthoek 1"/>
          <p:cNvSpPr/>
          <p:nvPr/>
        </p:nvSpPr>
        <p:spPr>
          <a:xfrm rot="16200000">
            <a:off x="7982711" y="2604261"/>
            <a:ext cx="6919979" cy="1498599"/>
          </a:xfrm>
          <a:prstGeom prst="rect">
            <a:avLst/>
          </a:prstGeom>
          <a:solidFill>
            <a:srgbClr val="DD46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Tekstvak 2"/>
          <p:cNvSpPr txBox="1"/>
          <p:nvPr/>
        </p:nvSpPr>
        <p:spPr>
          <a:xfrm rot="5400000">
            <a:off x="7562204" y="3354570"/>
            <a:ext cx="7445216" cy="523220"/>
          </a:xfrm>
          <a:prstGeom prst="rect">
            <a:avLst/>
          </a:prstGeom>
          <a:noFill/>
        </p:spPr>
        <p:txBody>
          <a:bodyPr wrap="square" rtlCol="0">
            <a:spAutoFit/>
          </a:bodyPr>
          <a:lstStyle/>
          <a:p>
            <a:pPr algn="l"/>
            <a:r>
              <a:rPr lang="nl-NL" sz="2800" dirty="0">
                <a:solidFill>
                  <a:srgbClr val="FFFFFF"/>
                </a:solidFill>
              </a:rPr>
              <a:t>Waar om heen bepaald door vraagstelling</a:t>
            </a:r>
            <a:endParaRPr lang="nl-BE" sz="2800" dirty="0">
              <a:solidFill>
                <a:srgbClr val="FFFFFF"/>
              </a:solidFill>
            </a:endParaRPr>
          </a:p>
        </p:txBody>
      </p:sp>
      <p:sp>
        <p:nvSpPr>
          <p:cNvPr id="4" name="Tekstvak 3"/>
          <p:cNvSpPr txBox="1"/>
          <p:nvPr/>
        </p:nvSpPr>
        <p:spPr>
          <a:xfrm>
            <a:off x="3194278" y="2144713"/>
            <a:ext cx="10099220" cy="4832092"/>
          </a:xfrm>
          <a:prstGeom prst="rect">
            <a:avLst/>
          </a:prstGeom>
          <a:noFill/>
        </p:spPr>
        <p:txBody>
          <a:bodyPr wrap="square" rtlCol="0">
            <a:spAutoFit/>
          </a:bodyPr>
          <a:lstStyle/>
          <a:p>
            <a:pPr algn="l"/>
            <a:r>
              <a:rPr lang="nl-NL" sz="1400" i="1" dirty="0">
                <a:solidFill>
                  <a:schemeClr val="accent2"/>
                </a:solidFill>
              </a:rPr>
              <a:t>Hij plaagt me altijd, dan mag ik toch iets terugdoen</a:t>
            </a:r>
          </a:p>
          <a:p>
            <a:pPr algn="l"/>
            <a:endParaRPr lang="nl-NL" sz="1400" i="1" dirty="0">
              <a:solidFill>
                <a:schemeClr val="accent2"/>
              </a:solidFill>
            </a:endParaRPr>
          </a:p>
          <a:p>
            <a:pPr algn="l"/>
            <a:r>
              <a:rPr lang="nl-NL" sz="1400" i="1" dirty="0">
                <a:solidFill>
                  <a:schemeClr val="accent2"/>
                </a:solidFill>
              </a:rPr>
              <a:t>Opdat ikzelf niet zou worden uitgelachen, lach ik hen uit.</a:t>
            </a:r>
          </a:p>
          <a:p>
            <a:pPr algn="l"/>
            <a:endParaRPr lang="nl-NL" sz="1400" i="1" dirty="0">
              <a:solidFill>
                <a:schemeClr val="accent2"/>
              </a:solidFill>
            </a:endParaRPr>
          </a:p>
          <a:p>
            <a:pPr algn="l"/>
            <a:r>
              <a:rPr lang="nl-NL" sz="1400" i="1" dirty="0">
                <a:solidFill>
                  <a:schemeClr val="accent2"/>
                </a:solidFill>
              </a:rPr>
              <a:t>Iedereen maakt grappen over iedereen, zo houden we elkaar in balans.</a:t>
            </a:r>
          </a:p>
          <a:p>
            <a:pPr algn="l"/>
            <a:endParaRPr lang="nl-NL" sz="1400" i="1" dirty="0">
              <a:solidFill>
                <a:schemeClr val="accent2"/>
              </a:solidFill>
            </a:endParaRPr>
          </a:p>
          <a:p>
            <a:pPr algn="l"/>
            <a:endParaRPr lang="nl-NL" sz="1400" i="1" dirty="0">
              <a:solidFill>
                <a:schemeClr val="accent2"/>
              </a:solidFill>
            </a:endParaRPr>
          </a:p>
          <a:p>
            <a:pPr algn="l"/>
            <a:r>
              <a:rPr lang="nl-NL" sz="1400" i="1" dirty="0">
                <a:solidFill>
                  <a:schemeClr val="accent2"/>
                </a:solidFill>
              </a:rPr>
              <a:t>Omdat ze steeds de baas wil spelen, moeten we haar wel kleineren.</a:t>
            </a:r>
          </a:p>
          <a:p>
            <a:pPr algn="l"/>
            <a:endParaRPr lang="nl-NL" sz="1400" i="1" dirty="0">
              <a:solidFill>
                <a:schemeClr val="accent2"/>
              </a:solidFill>
            </a:endParaRPr>
          </a:p>
          <a:p>
            <a:pPr algn="l"/>
            <a:r>
              <a:rPr lang="nl-NL" sz="1400" i="1" dirty="0">
                <a:solidFill>
                  <a:schemeClr val="accent2"/>
                </a:solidFill>
              </a:rPr>
              <a:t>Het is ik of zij, ik wil me niet laten vernederen en verliezen, dan liever zij.</a:t>
            </a:r>
          </a:p>
          <a:p>
            <a:pPr algn="l"/>
            <a:endParaRPr lang="nl-NL" sz="1400" i="1" dirty="0">
              <a:solidFill>
                <a:schemeClr val="accent2"/>
              </a:solidFill>
            </a:endParaRPr>
          </a:p>
          <a:p>
            <a:pPr algn="l"/>
            <a:endParaRPr lang="nl-NL" sz="1400" i="1" dirty="0">
              <a:solidFill>
                <a:schemeClr val="accent2"/>
              </a:solidFill>
            </a:endParaRPr>
          </a:p>
          <a:p>
            <a:pPr algn="l"/>
            <a:r>
              <a:rPr lang="nl-NL" sz="1400" i="1" dirty="0">
                <a:solidFill>
                  <a:schemeClr val="accent2"/>
                </a:solidFill>
              </a:rPr>
              <a:t>Er is een hele voorgeschiedenis aan vooraf gegaan, ik probeer via pesten enkel iets recht te zetten.</a:t>
            </a:r>
          </a:p>
          <a:p>
            <a:pPr algn="l"/>
            <a:endParaRPr lang="nl-NL" sz="1400" i="1" dirty="0">
              <a:solidFill>
                <a:schemeClr val="accent2"/>
              </a:solidFill>
            </a:endParaRPr>
          </a:p>
          <a:p>
            <a:pPr algn="l"/>
            <a:r>
              <a:rPr lang="nl-NL" sz="1400" i="1" dirty="0">
                <a:solidFill>
                  <a:schemeClr val="accent2"/>
                </a:solidFill>
              </a:rPr>
              <a:t>Ik zie nog niet verder dan hier en nu, zodat alles nog zwart-wit voorkomt, ik probeer me telkens te bevestigen</a:t>
            </a:r>
          </a:p>
          <a:p>
            <a:pPr algn="l"/>
            <a:endParaRPr lang="nl-NL" sz="1400" i="1" dirty="0">
              <a:solidFill>
                <a:schemeClr val="accent2"/>
              </a:solidFill>
            </a:endParaRPr>
          </a:p>
          <a:p>
            <a:pPr algn="l"/>
            <a:r>
              <a:rPr lang="nl-NL" sz="1400" i="1" dirty="0">
                <a:solidFill>
                  <a:schemeClr val="accent2"/>
                </a:solidFill>
              </a:rPr>
              <a:t>Voor mij draait pesten om zekerheid te verwerven niet ooit nog eens af te gaan.</a:t>
            </a:r>
          </a:p>
          <a:p>
            <a:pPr algn="l"/>
            <a:endParaRPr lang="nl-NL" sz="1400" i="1" dirty="0">
              <a:solidFill>
                <a:schemeClr val="accent2"/>
              </a:solidFill>
            </a:endParaRPr>
          </a:p>
          <a:p>
            <a:pPr algn="l"/>
            <a:endParaRPr lang="nl-NL" sz="1400" i="1" dirty="0">
              <a:solidFill>
                <a:schemeClr val="accent2"/>
              </a:solidFill>
            </a:endParaRPr>
          </a:p>
          <a:p>
            <a:pPr algn="l"/>
            <a:r>
              <a:rPr lang="nl-NL" sz="1400" i="1" dirty="0">
                <a:solidFill>
                  <a:schemeClr val="accent2"/>
                </a:solidFill>
              </a:rPr>
              <a:t>                              Had ik maar wat meer geloof in mezelf en mijn fantasie, dan zou pesten niet te hoeven.</a:t>
            </a:r>
          </a:p>
          <a:p>
            <a:pPr algn="l"/>
            <a:endParaRPr lang="nl-NL" sz="1400" i="1" dirty="0">
              <a:solidFill>
                <a:schemeClr val="accent2"/>
              </a:solidFill>
            </a:endParaRPr>
          </a:p>
          <a:p>
            <a:pPr algn="l"/>
            <a:r>
              <a:rPr lang="nl-NL" sz="1400" i="1" dirty="0">
                <a:solidFill>
                  <a:schemeClr val="accent2"/>
                </a:solidFill>
              </a:rPr>
              <a:t>Als ik erin zou slagen mij niet te laten opjutten door mijn gedachten en gevoelens, dan zou er minder risico zijn.</a:t>
            </a:r>
          </a:p>
        </p:txBody>
      </p:sp>
    </p:spTree>
    <p:extLst>
      <p:ext uri="{BB962C8B-B14F-4D97-AF65-F5344CB8AC3E}">
        <p14:creationId xmlns:p14="http://schemas.microsoft.com/office/powerpoint/2010/main" val="13826123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17965" y="-508000"/>
            <a:ext cx="11972750" cy="1319152"/>
          </a:xfrm>
        </p:spPr>
        <p:txBody>
          <a:bodyPr/>
          <a:lstStyle/>
          <a:p>
            <a:r>
              <a:rPr lang="nl-NL"/>
              <a:t>Wetenschappelijk bijblijven vandaag zowat een must</a:t>
            </a:r>
            <a:endParaRPr lang="nl-BE"/>
          </a:p>
        </p:txBody>
      </p:sp>
      <p:pic>
        <p:nvPicPr>
          <p:cNvPr id="7" name="Afbeelding 6"/>
          <p:cNvPicPr>
            <a:picLocks noChangeAspect="1"/>
          </p:cNvPicPr>
          <p:nvPr/>
        </p:nvPicPr>
        <p:blipFill rotWithShape="1">
          <a:blip r:embed="rId2"/>
          <a:srcRect l="12571" r="12828"/>
          <a:stretch/>
        </p:blipFill>
        <p:spPr>
          <a:xfrm>
            <a:off x="0" y="1296154"/>
            <a:ext cx="7626558" cy="5697917"/>
          </a:xfrm>
          <a:prstGeom prst="rect">
            <a:avLst/>
          </a:prstGeom>
        </p:spPr>
      </p:pic>
      <p:pic>
        <p:nvPicPr>
          <p:cNvPr id="3" name="Afbeelding 3"/>
          <p:cNvPicPr>
            <a:picLocks noChangeAspect="1"/>
          </p:cNvPicPr>
          <p:nvPr/>
        </p:nvPicPr>
        <p:blipFill rotWithShape="1">
          <a:blip r:embed="rId3" cstate="print">
            <a:extLst>
              <a:ext uri="{28A0092B-C50C-407E-A947-70E740481C1C}">
                <a14:useLocalDpi xmlns:a14="http://schemas.microsoft.com/office/drawing/2010/main" val="0"/>
              </a:ext>
            </a:extLst>
          </a:blip>
          <a:srcRect l="-920" t="10986" r="11104" b="10217"/>
          <a:stretch/>
        </p:blipFill>
        <p:spPr>
          <a:xfrm>
            <a:off x="7638143" y="2576286"/>
            <a:ext cx="4181928" cy="20637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7516898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46"/>
          <p:cNvSpPr>
            <a:spLocks noChangeArrowheads="1"/>
          </p:cNvSpPr>
          <p:nvPr/>
        </p:nvSpPr>
        <p:spPr bwMode="auto">
          <a:xfrm>
            <a:off x="0" y="6669088"/>
            <a:ext cx="9144000" cy="188912"/>
          </a:xfrm>
          <a:prstGeom prst="rect">
            <a:avLst/>
          </a:prstGeom>
          <a:solidFill>
            <a:schemeClr val="bg1"/>
          </a:solidFill>
          <a:ln w="9525">
            <a:solidFill>
              <a:schemeClr val="bg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nl-NL" altLang="en-US">
              <a:solidFill>
                <a:schemeClr val="bg1"/>
              </a:solidFill>
            </a:endParaRPr>
          </a:p>
        </p:txBody>
      </p:sp>
      <p:sp>
        <p:nvSpPr>
          <p:cNvPr id="55300" name="Oval 4"/>
          <p:cNvSpPr>
            <a:spLocks noChangeArrowheads="1"/>
          </p:cNvSpPr>
          <p:nvPr/>
        </p:nvSpPr>
        <p:spPr bwMode="auto">
          <a:xfrm>
            <a:off x="1712913" y="2420938"/>
            <a:ext cx="5616575" cy="4437062"/>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nl-NL" altLang="en-US"/>
          </a:p>
        </p:txBody>
      </p:sp>
      <p:sp>
        <p:nvSpPr>
          <p:cNvPr id="55301" name="Oval 5"/>
          <p:cNvSpPr>
            <a:spLocks noChangeArrowheads="1"/>
          </p:cNvSpPr>
          <p:nvPr/>
        </p:nvSpPr>
        <p:spPr bwMode="auto">
          <a:xfrm>
            <a:off x="1712913" y="0"/>
            <a:ext cx="5616575" cy="4437063"/>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nl-NL" altLang="en-US" sz="1400">
              <a:latin typeface="AmerType Md BT" pitchFamily="18" charset="0"/>
            </a:endParaRPr>
          </a:p>
        </p:txBody>
      </p:sp>
      <p:sp>
        <p:nvSpPr>
          <p:cNvPr id="55302" name="Rectangle 6"/>
          <p:cNvSpPr>
            <a:spLocks noChangeArrowheads="1"/>
          </p:cNvSpPr>
          <p:nvPr/>
        </p:nvSpPr>
        <p:spPr bwMode="auto">
          <a:xfrm>
            <a:off x="1423988" y="2349500"/>
            <a:ext cx="6192837" cy="2374900"/>
          </a:xfrm>
          <a:prstGeom prst="rect">
            <a:avLst/>
          </a:prstGeom>
          <a:solidFill>
            <a:schemeClr val="bg1"/>
          </a:solidFill>
          <a:ln w="9525">
            <a:solidFill>
              <a:schemeClr val="bg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55303" name="Rectangle 7"/>
          <p:cNvSpPr>
            <a:spLocks noChangeArrowheads="1"/>
          </p:cNvSpPr>
          <p:nvPr/>
        </p:nvSpPr>
        <p:spPr bwMode="auto">
          <a:xfrm>
            <a:off x="1712913" y="2492375"/>
            <a:ext cx="2663825" cy="2087563"/>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nl-NL" altLang="en-US"/>
          </a:p>
        </p:txBody>
      </p:sp>
      <p:sp>
        <p:nvSpPr>
          <p:cNvPr id="55304" name="Rectangle 8"/>
          <p:cNvSpPr>
            <a:spLocks noChangeArrowheads="1"/>
          </p:cNvSpPr>
          <p:nvPr/>
        </p:nvSpPr>
        <p:spPr bwMode="auto">
          <a:xfrm>
            <a:off x="4592638" y="2492375"/>
            <a:ext cx="2736850" cy="2087563"/>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nl-NL" altLang="en-US"/>
          </a:p>
        </p:txBody>
      </p:sp>
      <p:sp>
        <p:nvSpPr>
          <p:cNvPr id="55305" name="Rectangle 9"/>
          <p:cNvSpPr>
            <a:spLocks noChangeArrowheads="1"/>
          </p:cNvSpPr>
          <p:nvPr/>
        </p:nvSpPr>
        <p:spPr bwMode="auto">
          <a:xfrm>
            <a:off x="4448175" y="4724400"/>
            <a:ext cx="144463" cy="2133600"/>
          </a:xfrm>
          <a:prstGeom prst="rect">
            <a:avLst/>
          </a:prstGeom>
          <a:solidFill>
            <a:schemeClr val="bg1"/>
          </a:solidFill>
          <a:ln w="9525">
            <a:solidFill>
              <a:schemeClr val="bg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55306" name="Oval 10"/>
          <p:cNvSpPr>
            <a:spLocks noChangeArrowheads="1"/>
          </p:cNvSpPr>
          <p:nvPr/>
        </p:nvSpPr>
        <p:spPr bwMode="auto">
          <a:xfrm>
            <a:off x="5457825" y="549275"/>
            <a:ext cx="1223963" cy="1655763"/>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55307" name="Line 11"/>
          <p:cNvSpPr>
            <a:spLocks noChangeShapeType="1"/>
          </p:cNvSpPr>
          <p:nvPr/>
        </p:nvSpPr>
        <p:spPr bwMode="auto">
          <a:xfrm>
            <a:off x="6034088" y="549275"/>
            <a:ext cx="0" cy="7921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08" name="Line 12"/>
          <p:cNvSpPr>
            <a:spLocks noChangeShapeType="1"/>
          </p:cNvSpPr>
          <p:nvPr/>
        </p:nvSpPr>
        <p:spPr bwMode="auto">
          <a:xfrm flipH="1">
            <a:off x="5529263" y="1341438"/>
            <a:ext cx="504825"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09" name="Line 13"/>
          <p:cNvSpPr>
            <a:spLocks noChangeShapeType="1"/>
          </p:cNvSpPr>
          <p:nvPr/>
        </p:nvSpPr>
        <p:spPr bwMode="auto">
          <a:xfrm>
            <a:off x="6034088" y="1341438"/>
            <a:ext cx="503237" cy="5048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10" name="Oval 14"/>
          <p:cNvSpPr>
            <a:spLocks noChangeArrowheads="1"/>
          </p:cNvSpPr>
          <p:nvPr/>
        </p:nvSpPr>
        <p:spPr bwMode="auto">
          <a:xfrm>
            <a:off x="4376738" y="549275"/>
            <a:ext cx="1223962" cy="1655763"/>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55311" name="Line 15"/>
          <p:cNvSpPr>
            <a:spLocks noChangeShapeType="1"/>
          </p:cNvSpPr>
          <p:nvPr/>
        </p:nvSpPr>
        <p:spPr bwMode="auto">
          <a:xfrm>
            <a:off x="4953000" y="549275"/>
            <a:ext cx="0" cy="7921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12" name="Line 16"/>
          <p:cNvSpPr>
            <a:spLocks noChangeShapeType="1"/>
          </p:cNvSpPr>
          <p:nvPr/>
        </p:nvSpPr>
        <p:spPr bwMode="auto">
          <a:xfrm flipH="1">
            <a:off x="4448175" y="1341438"/>
            <a:ext cx="504825"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13" name="Line 17"/>
          <p:cNvSpPr>
            <a:spLocks noChangeShapeType="1"/>
          </p:cNvSpPr>
          <p:nvPr/>
        </p:nvSpPr>
        <p:spPr bwMode="auto">
          <a:xfrm>
            <a:off x="4953000" y="1341438"/>
            <a:ext cx="503238" cy="5048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14" name="Oval 18"/>
          <p:cNvSpPr>
            <a:spLocks noChangeArrowheads="1"/>
          </p:cNvSpPr>
          <p:nvPr/>
        </p:nvSpPr>
        <p:spPr bwMode="auto">
          <a:xfrm>
            <a:off x="3297238" y="549275"/>
            <a:ext cx="1223962" cy="1655763"/>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55315" name="Line 19"/>
          <p:cNvSpPr>
            <a:spLocks noChangeShapeType="1"/>
          </p:cNvSpPr>
          <p:nvPr/>
        </p:nvSpPr>
        <p:spPr bwMode="auto">
          <a:xfrm>
            <a:off x="3873500" y="549275"/>
            <a:ext cx="0" cy="7921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16" name="Line 20"/>
          <p:cNvSpPr>
            <a:spLocks noChangeShapeType="1"/>
          </p:cNvSpPr>
          <p:nvPr/>
        </p:nvSpPr>
        <p:spPr bwMode="auto">
          <a:xfrm flipH="1">
            <a:off x="3368675" y="1341438"/>
            <a:ext cx="504825"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17" name="Line 21"/>
          <p:cNvSpPr>
            <a:spLocks noChangeShapeType="1"/>
          </p:cNvSpPr>
          <p:nvPr/>
        </p:nvSpPr>
        <p:spPr bwMode="auto">
          <a:xfrm>
            <a:off x="3873500" y="1341438"/>
            <a:ext cx="503238" cy="5048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18" name="Oval 22"/>
          <p:cNvSpPr>
            <a:spLocks noChangeArrowheads="1"/>
          </p:cNvSpPr>
          <p:nvPr/>
        </p:nvSpPr>
        <p:spPr bwMode="auto">
          <a:xfrm>
            <a:off x="2289175" y="549275"/>
            <a:ext cx="1223963" cy="1655763"/>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nl-NL" altLang="en-US" sz="1400">
              <a:latin typeface="AmerType Md BT" pitchFamily="18" charset="0"/>
            </a:endParaRPr>
          </a:p>
        </p:txBody>
      </p:sp>
      <p:sp>
        <p:nvSpPr>
          <p:cNvPr id="55319" name="Line 23"/>
          <p:cNvSpPr>
            <a:spLocks noChangeShapeType="1"/>
          </p:cNvSpPr>
          <p:nvPr/>
        </p:nvSpPr>
        <p:spPr bwMode="auto">
          <a:xfrm>
            <a:off x="2865438" y="549275"/>
            <a:ext cx="0" cy="7921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20" name="Line 24"/>
          <p:cNvSpPr>
            <a:spLocks noChangeShapeType="1"/>
          </p:cNvSpPr>
          <p:nvPr/>
        </p:nvSpPr>
        <p:spPr bwMode="auto">
          <a:xfrm flipH="1">
            <a:off x="2360613" y="1341438"/>
            <a:ext cx="504825"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21" name="Line 25"/>
          <p:cNvSpPr>
            <a:spLocks noChangeShapeType="1"/>
          </p:cNvSpPr>
          <p:nvPr/>
        </p:nvSpPr>
        <p:spPr bwMode="auto">
          <a:xfrm>
            <a:off x="2865438" y="1341438"/>
            <a:ext cx="503237" cy="5048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22" name="Text Box 26"/>
          <p:cNvSpPr txBox="1">
            <a:spLocks noChangeArrowheads="1"/>
          </p:cNvSpPr>
          <p:nvPr/>
        </p:nvSpPr>
        <p:spPr bwMode="auto">
          <a:xfrm>
            <a:off x="2720975" y="5876925"/>
            <a:ext cx="9366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nl-BE" altLang="en-US">
                <a:latin typeface="AmerType Md BT" pitchFamily="18" charset="0"/>
              </a:rPr>
              <a:t>vraag</a:t>
            </a:r>
          </a:p>
        </p:txBody>
      </p:sp>
      <p:sp>
        <p:nvSpPr>
          <p:cNvPr id="55323" name="Text Box 27"/>
          <p:cNvSpPr txBox="1">
            <a:spLocks noChangeArrowheads="1"/>
          </p:cNvSpPr>
          <p:nvPr/>
        </p:nvSpPr>
        <p:spPr bwMode="auto">
          <a:xfrm>
            <a:off x="5005388" y="5900738"/>
            <a:ext cx="9937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en-US">
                <a:latin typeface="AmerType Md BT" pitchFamily="18" charset="0"/>
              </a:rPr>
              <a:t>aanbod</a:t>
            </a:r>
          </a:p>
        </p:txBody>
      </p:sp>
      <p:sp>
        <p:nvSpPr>
          <p:cNvPr id="55324" name="Text Box 28"/>
          <p:cNvSpPr txBox="1">
            <a:spLocks noChangeArrowheads="1"/>
          </p:cNvSpPr>
          <p:nvPr/>
        </p:nvSpPr>
        <p:spPr bwMode="auto">
          <a:xfrm>
            <a:off x="2000250" y="29972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NL" altLang="en-US"/>
          </a:p>
        </p:txBody>
      </p:sp>
      <p:sp>
        <p:nvSpPr>
          <p:cNvPr id="55325" name="Line 29"/>
          <p:cNvSpPr>
            <a:spLocks noChangeShapeType="1"/>
          </p:cNvSpPr>
          <p:nvPr/>
        </p:nvSpPr>
        <p:spPr bwMode="auto">
          <a:xfrm flipV="1">
            <a:off x="1619250" y="3068638"/>
            <a:ext cx="0" cy="10080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5326" name="Line 30"/>
          <p:cNvSpPr>
            <a:spLocks noChangeShapeType="1"/>
          </p:cNvSpPr>
          <p:nvPr/>
        </p:nvSpPr>
        <p:spPr bwMode="auto">
          <a:xfrm>
            <a:off x="7451725" y="2997200"/>
            <a:ext cx="0" cy="10795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5327" name="Text Box 31"/>
          <p:cNvSpPr txBox="1">
            <a:spLocks noChangeArrowheads="1"/>
          </p:cNvSpPr>
          <p:nvPr/>
        </p:nvSpPr>
        <p:spPr bwMode="auto">
          <a:xfrm>
            <a:off x="1981200" y="2732088"/>
            <a:ext cx="1412875"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en-US">
                <a:latin typeface="AmerType Md BT" pitchFamily="18" charset="0"/>
              </a:rPr>
              <a:t>observatie-</a:t>
            </a:r>
          </a:p>
          <a:p>
            <a:pPr eaLnBrk="1" hangingPunct="1"/>
            <a:r>
              <a:rPr lang="nl-BE" altLang="en-US">
                <a:latin typeface="AmerType Md BT" pitchFamily="18" charset="0"/>
              </a:rPr>
              <a:t>registratie-</a:t>
            </a:r>
          </a:p>
          <a:p>
            <a:pPr eaLnBrk="1" hangingPunct="1"/>
            <a:r>
              <a:rPr lang="nl-BE" altLang="en-US">
                <a:latin typeface="AmerType Md BT" pitchFamily="18" charset="0"/>
              </a:rPr>
              <a:t>bevraging</a:t>
            </a:r>
          </a:p>
        </p:txBody>
      </p:sp>
      <p:sp>
        <p:nvSpPr>
          <p:cNvPr id="55328" name="Text Box 32"/>
          <p:cNvSpPr txBox="1">
            <a:spLocks noChangeArrowheads="1"/>
          </p:cNvSpPr>
          <p:nvPr/>
        </p:nvSpPr>
        <p:spPr bwMode="auto">
          <a:xfrm>
            <a:off x="4860925" y="2732088"/>
            <a:ext cx="12239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en-US">
                <a:latin typeface="AmerType Md BT" pitchFamily="18" charset="0"/>
              </a:rPr>
              <a:t>reactie-</a:t>
            </a:r>
          </a:p>
          <a:p>
            <a:pPr eaLnBrk="1" hangingPunct="1"/>
            <a:r>
              <a:rPr lang="nl-BE" altLang="en-US">
                <a:latin typeface="AmerType Md BT" pitchFamily="18" charset="0"/>
              </a:rPr>
              <a:t>handelen</a:t>
            </a:r>
          </a:p>
        </p:txBody>
      </p:sp>
      <p:sp>
        <p:nvSpPr>
          <p:cNvPr id="55329" name="Text Box 33"/>
          <p:cNvSpPr txBox="1">
            <a:spLocks noChangeArrowheads="1"/>
          </p:cNvSpPr>
          <p:nvPr/>
        </p:nvSpPr>
        <p:spPr bwMode="auto">
          <a:xfrm>
            <a:off x="2073275" y="0"/>
            <a:ext cx="51530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en-US">
                <a:latin typeface="AmerType Md BT" pitchFamily="18" charset="0"/>
              </a:rPr>
              <a:t>hulp/zorg-  hulp/zorg- hulp/zorg-   hulp/zorg-</a:t>
            </a:r>
          </a:p>
          <a:p>
            <a:pPr eaLnBrk="1" hangingPunct="1"/>
            <a:r>
              <a:rPr lang="nl-BE" altLang="en-US">
                <a:latin typeface="AmerType Md BT" pitchFamily="18" charset="0"/>
              </a:rPr>
              <a:t>vraag         vrager       verlener      aanbod</a:t>
            </a:r>
          </a:p>
        </p:txBody>
      </p:sp>
      <p:sp>
        <p:nvSpPr>
          <p:cNvPr id="55330" name="Text Box 34"/>
          <p:cNvSpPr txBox="1">
            <a:spLocks noChangeArrowheads="1"/>
          </p:cNvSpPr>
          <p:nvPr/>
        </p:nvSpPr>
        <p:spPr bwMode="auto">
          <a:xfrm>
            <a:off x="2413000" y="1820863"/>
            <a:ext cx="10001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en-US" sz="1000">
                <a:latin typeface="AmerType Md BT" pitchFamily="18" charset="0"/>
              </a:rPr>
              <a:t>voorwaarden</a:t>
            </a:r>
          </a:p>
        </p:txBody>
      </p:sp>
      <p:sp>
        <p:nvSpPr>
          <p:cNvPr id="55331" name="Text Box 35"/>
          <p:cNvSpPr txBox="1">
            <a:spLocks noChangeArrowheads="1"/>
          </p:cNvSpPr>
          <p:nvPr/>
        </p:nvSpPr>
        <p:spPr bwMode="auto">
          <a:xfrm>
            <a:off x="1712913" y="1052513"/>
            <a:ext cx="10175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en-US" sz="1000">
                <a:latin typeface="AmerType Md BT" pitchFamily="18" charset="0"/>
              </a:rPr>
              <a:t>automatische</a:t>
            </a:r>
          </a:p>
          <a:p>
            <a:pPr eaLnBrk="1" hangingPunct="1"/>
            <a:r>
              <a:rPr lang="nl-BE" altLang="en-US" sz="1000">
                <a:latin typeface="AmerType Md BT" pitchFamily="18" charset="0"/>
              </a:rPr>
              <a:t>gedachten</a:t>
            </a:r>
          </a:p>
        </p:txBody>
      </p:sp>
      <p:sp>
        <p:nvSpPr>
          <p:cNvPr id="55332" name="Text Box 36"/>
          <p:cNvSpPr txBox="1">
            <a:spLocks noChangeArrowheads="1"/>
          </p:cNvSpPr>
          <p:nvPr/>
        </p:nvSpPr>
        <p:spPr bwMode="auto">
          <a:xfrm>
            <a:off x="2936875" y="981075"/>
            <a:ext cx="8699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en-US" sz="1000">
                <a:latin typeface="AmerType Md BT" pitchFamily="18" charset="0"/>
              </a:rPr>
              <a:t>strategieën</a:t>
            </a:r>
          </a:p>
        </p:txBody>
      </p:sp>
      <p:sp>
        <p:nvSpPr>
          <p:cNvPr id="55333" name="Oval 37"/>
          <p:cNvSpPr>
            <a:spLocks noChangeArrowheads="1"/>
          </p:cNvSpPr>
          <p:nvPr/>
        </p:nvSpPr>
        <p:spPr bwMode="auto">
          <a:xfrm>
            <a:off x="2649538" y="981075"/>
            <a:ext cx="431800" cy="719138"/>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55334" name="Text Box 38"/>
          <p:cNvSpPr txBox="1">
            <a:spLocks noChangeArrowheads="1"/>
          </p:cNvSpPr>
          <p:nvPr/>
        </p:nvSpPr>
        <p:spPr bwMode="auto">
          <a:xfrm>
            <a:off x="2432050" y="1196975"/>
            <a:ext cx="895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en-US" sz="1000">
                <a:latin typeface="AmerType Md BT" pitchFamily="18" charset="0"/>
              </a:rPr>
              <a:t>    kern-</a:t>
            </a:r>
          </a:p>
          <a:p>
            <a:pPr eaLnBrk="1" hangingPunct="1"/>
            <a:r>
              <a:rPr lang="nl-BE" altLang="en-US" sz="1000">
                <a:latin typeface="AmerType Md BT" pitchFamily="18" charset="0"/>
              </a:rPr>
              <a:t>overtuiging</a:t>
            </a:r>
          </a:p>
        </p:txBody>
      </p:sp>
      <p:sp>
        <p:nvSpPr>
          <p:cNvPr id="55335" name="Oval 39"/>
          <p:cNvSpPr>
            <a:spLocks noChangeArrowheads="1"/>
          </p:cNvSpPr>
          <p:nvPr/>
        </p:nvSpPr>
        <p:spPr bwMode="auto">
          <a:xfrm>
            <a:off x="3657600" y="981075"/>
            <a:ext cx="431800" cy="719138"/>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55336" name="Oval 40"/>
          <p:cNvSpPr>
            <a:spLocks noChangeArrowheads="1"/>
          </p:cNvSpPr>
          <p:nvPr/>
        </p:nvSpPr>
        <p:spPr bwMode="auto">
          <a:xfrm>
            <a:off x="4737100" y="981075"/>
            <a:ext cx="431800" cy="719138"/>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55337" name="Oval 41"/>
          <p:cNvSpPr>
            <a:spLocks noChangeArrowheads="1"/>
          </p:cNvSpPr>
          <p:nvPr/>
        </p:nvSpPr>
        <p:spPr bwMode="auto">
          <a:xfrm>
            <a:off x="5816600" y="981075"/>
            <a:ext cx="431800" cy="719138"/>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55338" name="Text Box 42"/>
          <p:cNvSpPr txBox="1">
            <a:spLocks noChangeArrowheads="1"/>
          </p:cNvSpPr>
          <p:nvPr/>
        </p:nvSpPr>
        <p:spPr bwMode="auto">
          <a:xfrm>
            <a:off x="3273425" y="1844675"/>
            <a:ext cx="2406650" cy="402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en-US">
                <a:latin typeface="AmerType Md BT" pitchFamily="18" charset="0"/>
              </a:rPr>
              <a:t>schema’s</a:t>
            </a:r>
            <a:br>
              <a:rPr lang="nl-BE" altLang="en-US">
                <a:latin typeface="AmerType Md BT" pitchFamily="18" charset="0"/>
              </a:rPr>
            </a:br>
            <a:r>
              <a:rPr lang="nl-BE" altLang="en-US" sz="1400" b="1" i="1">
                <a:solidFill>
                  <a:srgbClr val="FF0000"/>
                </a:solidFill>
                <a:latin typeface="AmerType Md BT" pitchFamily="18" charset="0"/>
              </a:rPr>
              <a:t>dit is wat je er van maakt</a:t>
            </a:r>
          </a:p>
          <a:p>
            <a:pPr algn="ctr" eaLnBrk="1" hangingPunct="1"/>
            <a:endParaRPr lang="nl-BE" altLang="en-US">
              <a:latin typeface="AmerType Md BT" pitchFamily="18" charset="0"/>
            </a:endParaRPr>
          </a:p>
          <a:p>
            <a:pPr algn="ctr" eaLnBrk="1" hangingPunct="1"/>
            <a:endParaRPr lang="nl-BE" altLang="en-US">
              <a:latin typeface="AmerType Md BT" pitchFamily="18" charset="0"/>
            </a:endParaRPr>
          </a:p>
          <a:p>
            <a:pPr algn="ctr" eaLnBrk="1" hangingPunct="1"/>
            <a:endParaRPr lang="nl-BE" altLang="en-US">
              <a:latin typeface="AmerType Md BT" pitchFamily="18" charset="0"/>
            </a:endParaRPr>
          </a:p>
          <a:p>
            <a:pPr algn="ctr" eaLnBrk="1" hangingPunct="1"/>
            <a:endParaRPr lang="nl-BE" altLang="en-US">
              <a:latin typeface="AmerType Md BT" pitchFamily="18" charset="0"/>
            </a:endParaRPr>
          </a:p>
          <a:p>
            <a:pPr algn="ctr" eaLnBrk="1" hangingPunct="1"/>
            <a:r>
              <a:rPr lang="nl-BE" altLang="en-US">
                <a:latin typeface="AmerType Md BT" pitchFamily="18" charset="0"/>
              </a:rPr>
              <a:t>  gedrag</a:t>
            </a:r>
          </a:p>
          <a:p>
            <a:pPr algn="ctr" eaLnBrk="1" hangingPunct="1"/>
            <a:r>
              <a:rPr lang="nl-BE" altLang="en-US" sz="1400" b="1" i="1">
                <a:solidFill>
                  <a:srgbClr val="FF0000"/>
                </a:solidFill>
                <a:latin typeface="AmerType Md BT" pitchFamily="18" charset="0"/>
              </a:rPr>
              <a:t>dit is wat je doet</a:t>
            </a:r>
          </a:p>
          <a:p>
            <a:pPr algn="ctr" eaLnBrk="1" hangingPunct="1"/>
            <a:endParaRPr lang="nl-BE" altLang="en-US">
              <a:latin typeface="AmerType Md BT" pitchFamily="18" charset="0"/>
            </a:endParaRPr>
          </a:p>
          <a:p>
            <a:pPr algn="ctr" eaLnBrk="1" hangingPunct="1"/>
            <a:endParaRPr lang="nl-BE" altLang="en-US">
              <a:latin typeface="AmerType Md BT" pitchFamily="18" charset="0"/>
            </a:endParaRPr>
          </a:p>
          <a:p>
            <a:pPr algn="ctr" eaLnBrk="1" hangingPunct="1"/>
            <a:endParaRPr lang="nl-BE" altLang="en-US">
              <a:latin typeface="AmerType Md BT" pitchFamily="18" charset="0"/>
            </a:endParaRPr>
          </a:p>
          <a:p>
            <a:pPr algn="ctr" eaLnBrk="1" hangingPunct="1"/>
            <a:endParaRPr lang="nl-BE" altLang="en-US">
              <a:latin typeface="AmerType Md BT" pitchFamily="18" charset="0"/>
            </a:endParaRPr>
          </a:p>
          <a:p>
            <a:pPr algn="ctr" eaLnBrk="1" hangingPunct="1"/>
            <a:endParaRPr lang="nl-BE" altLang="en-US">
              <a:latin typeface="AmerType Md BT" pitchFamily="18" charset="0"/>
            </a:endParaRPr>
          </a:p>
          <a:p>
            <a:pPr algn="ctr" eaLnBrk="1" hangingPunct="1"/>
            <a:r>
              <a:rPr lang="nl-BE" altLang="en-US">
                <a:latin typeface="AmerType Md BT" pitchFamily="18" charset="0"/>
              </a:rPr>
              <a:t>  realiteit</a:t>
            </a:r>
          </a:p>
          <a:p>
            <a:pPr algn="ctr" eaLnBrk="1" hangingPunct="1"/>
            <a:r>
              <a:rPr lang="nl-BE" altLang="en-US" sz="1400" b="1" i="1">
                <a:solidFill>
                  <a:srgbClr val="FF0000"/>
                </a:solidFill>
                <a:latin typeface="AmerType Md BT" pitchFamily="18" charset="0"/>
              </a:rPr>
              <a:t>dit speelt zich af</a:t>
            </a:r>
          </a:p>
        </p:txBody>
      </p:sp>
      <p:sp>
        <p:nvSpPr>
          <p:cNvPr id="55339" name="Text Box 43"/>
          <p:cNvSpPr txBox="1">
            <a:spLocks noChangeArrowheads="1"/>
          </p:cNvSpPr>
          <p:nvPr/>
        </p:nvSpPr>
        <p:spPr bwMode="auto">
          <a:xfrm>
            <a:off x="34925" y="549275"/>
            <a:ext cx="1441450" cy="62611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en-US" sz="1400">
                <a:solidFill>
                  <a:schemeClr val="accent2"/>
                </a:solidFill>
                <a:latin typeface="AmerType Md BT" pitchFamily="18" charset="0"/>
              </a:rPr>
              <a:t>3.</a:t>
            </a:r>
          </a:p>
          <a:p>
            <a:pPr eaLnBrk="1" hangingPunct="1"/>
            <a:r>
              <a:rPr lang="nl-BE" altLang="en-US" sz="1400">
                <a:solidFill>
                  <a:schemeClr val="accent2"/>
                </a:solidFill>
                <a:latin typeface="AmerType Md BT" pitchFamily="18" charset="0"/>
              </a:rPr>
              <a:t>Welk antwoord ?</a:t>
            </a:r>
          </a:p>
          <a:p>
            <a:pPr eaLnBrk="1" hangingPunct="1"/>
            <a:endParaRPr lang="nl-BE" altLang="en-US" sz="1400">
              <a:solidFill>
                <a:schemeClr val="accent2"/>
              </a:solidFill>
              <a:latin typeface="AmerType Md BT" pitchFamily="18" charset="0"/>
            </a:endParaRPr>
          </a:p>
          <a:p>
            <a:pPr eaLnBrk="1" hangingPunct="1"/>
            <a:endParaRPr lang="nl-BE" altLang="en-US" sz="1400">
              <a:solidFill>
                <a:schemeClr val="accent2"/>
              </a:solidFill>
              <a:latin typeface="AmerType Md BT" pitchFamily="18" charset="0"/>
            </a:endParaRPr>
          </a:p>
          <a:p>
            <a:pPr eaLnBrk="1" hangingPunct="1"/>
            <a:endParaRPr lang="nl-BE" altLang="en-US" sz="1400">
              <a:solidFill>
                <a:schemeClr val="accent2"/>
              </a:solidFill>
              <a:latin typeface="AmerType Md BT" pitchFamily="18" charset="0"/>
            </a:endParaRPr>
          </a:p>
          <a:p>
            <a:pPr eaLnBrk="1" hangingPunct="1"/>
            <a:endParaRPr lang="nl-BE" altLang="en-US" sz="1400">
              <a:solidFill>
                <a:schemeClr val="accent2"/>
              </a:solidFill>
              <a:latin typeface="AmerType Md BT" pitchFamily="18" charset="0"/>
            </a:endParaRPr>
          </a:p>
          <a:p>
            <a:pPr eaLnBrk="1" hangingPunct="1"/>
            <a:endParaRPr lang="nl-BE" altLang="en-US" sz="1400">
              <a:solidFill>
                <a:schemeClr val="accent2"/>
              </a:solidFill>
              <a:latin typeface="AmerType Md BT" pitchFamily="18" charset="0"/>
            </a:endParaRPr>
          </a:p>
          <a:p>
            <a:pPr eaLnBrk="1" hangingPunct="1"/>
            <a:endParaRPr lang="nl-BE" altLang="en-US" sz="1400">
              <a:solidFill>
                <a:schemeClr val="accent2"/>
              </a:solidFill>
              <a:latin typeface="AmerType Md BT" pitchFamily="18" charset="0"/>
            </a:endParaRPr>
          </a:p>
          <a:p>
            <a:pPr eaLnBrk="1" hangingPunct="1"/>
            <a:endParaRPr lang="nl-BE" altLang="en-US" sz="1400">
              <a:solidFill>
                <a:schemeClr val="accent2"/>
              </a:solidFill>
              <a:latin typeface="AmerType Md BT" pitchFamily="18" charset="0"/>
            </a:endParaRPr>
          </a:p>
          <a:p>
            <a:pPr eaLnBrk="1" hangingPunct="1"/>
            <a:endParaRPr lang="nl-BE" altLang="en-US" sz="1400">
              <a:solidFill>
                <a:schemeClr val="accent2"/>
              </a:solidFill>
              <a:latin typeface="AmerType Md BT" pitchFamily="18" charset="0"/>
            </a:endParaRPr>
          </a:p>
          <a:p>
            <a:pPr eaLnBrk="1" hangingPunct="1"/>
            <a:endParaRPr lang="nl-BE" altLang="en-US" sz="1400">
              <a:solidFill>
                <a:schemeClr val="accent2"/>
              </a:solidFill>
              <a:latin typeface="AmerType Md BT" pitchFamily="18" charset="0"/>
            </a:endParaRPr>
          </a:p>
          <a:p>
            <a:pPr eaLnBrk="1" hangingPunct="1"/>
            <a:r>
              <a:rPr lang="nl-BE" altLang="en-US" sz="1400">
                <a:solidFill>
                  <a:schemeClr val="accent2"/>
                </a:solidFill>
                <a:latin typeface="AmerType Md BT" pitchFamily="18" charset="0"/>
              </a:rPr>
              <a:t>1.</a:t>
            </a:r>
          </a:p>
          <a:p>
            <a:pPr eaLnBrk="1" hangingPunct="1"/>
            <a:r>
              <a:rPr lang="nl-BE" altLang="en-US" sz="1400">
                <a:solidFill>
                  <a:schemeClr val="accent2"/>
                </a:solidFill>
                <a:latin typeface="AmerType Md BT" pitchFamily="18" charset="0"/>
              </a:rPr>
              <a:t>Welke vraag ?</a:t>
            </a:r>
          </a:p>
          <a:p>
            <a:pPr eaLnBrk="1" hangingPunct="1"/>
            <a:endParaRPr lang="nl-BE" altLang="en-US" sz="1400">
              <a:solidFill>
                <a:schemeClr val="accent2"/>
              </a:solidFill>
              <a:latin typeface="AmerType Md BT" pitchFamily="18" charset="0"/>
            </a:endParaRPr>
          </a:p>
          <a:p>
            <a:pPr eaLnBrk="1" hangingPunct="1"/>
            <a:endParaRPr lang="nl-BE" altLang="en-US" sz="1400">
              <a:solidFill>
                <a:schemeClr val="accent2"/>
              </a:solidFill>
              <a:latin typeface="AmerType Md BT" pitchFamily="18" charset="0"/>
            </a:endParaRPr>
          </a:p>
          <a:p>
            <a:pPr eaLnBrk="1" hangingPunct="1"/>
            <a:endParaRPr lang="nl-BE" altLang="en-US" sz="1400">
              <a:solidFill>
                <a:schemeClr val="accent2"/>
              </a:solidFill>
              <a:latin typeface="AmerType Md BT" pitchFamily="18" charset="0"/>
            </a:endParaRPr>
          </a:p>
          <a:p>
            <a:pPr eaLnBrk="1" hangingPunct="1"/>
            <a:endParaRPr lang="nl-BE" altLang="en-US" sz="1400">
              <a:solidFill>
                <a:schemeClr val="accent2"/>
              </a:solidFill>
              <a:latin typeface="AmerType Md BT" pitchFamily="18" charset="0"/>
            </a:endParaRPr>
          </a:p>
          <a:p>
            <a:pPr eaLnBrk="1" hangingPunct="1"/>
            <a:endParaRPr lang="nl-BE" altLang="en-US" sz="1400">
              <a:solidFill>
                <a:schemeClr val="accent2"/>
              </a:solidFill>
              <a:latin typeface="AmerType Md BT" pitchFamily="18" charset="0"/>
            </a:endParaRPr>
          </a:p>
          <a:p>
            <a:pPr eaLnBrk="1" hangingPunct="1"/>
            <a:endParaRPr lang="nl-BE" altLang="en-US" sz="1400">
              <a:solidFill>
                <a:schemeClr val="accent2"/>
              </a:solidFill>
              <a:latin typeface="AmerType Md BT" pitchFamily="18" charset="0"/>
            </a:endParaRPr>
          </a:p>
          <a:p>
            <a:pPr eaLnBrk="1" hangingPunct="1"/>
            <a:endParaRPr lang="nl-BE" altLang="en-US" sz="1400">
              <a:solidFill>
                <a:schemeClr val="accent2"/>
              </a:solidFill>
              <a:latin typeface="AmerType Md BT" pitchFamily="18" charset="0"/>
            </a:endParaRPr>
          </a:p>
          <a:p>
            <a:pPr eaLnBrk="1" hangingPunct="1"/>
            <a:endParaRPr lang="nl-BE" altLang="en-US" sz="1400">
              <a:solidFill>
                <a:schemeClr val="accent2"/>
              </a:solidFill>
              <a:latin typeface="AmerType Md BT" pitchFamily="18" charset="0"/>
            </a:endParaRPr>
          </a:p>
          <a:p>
            <a:pPr eaLnBrk="1" hangingPunct="1"/>
            <a:endParaRPr lang="nl-BE" altLang="en-US" sz="1400">
              <a:solidFill>
                <a:schemeClr val="accent2"/>
              </a:solidFill>
              <a:latin typeface="AmerType Md BT" pitchFamily="18" charset="0"/>
            </a:endParaRPr>
          </a:p>
          <a:p>
            <a:pPr eaLnBrk="1" hangingPunct="1"/>
            <a:r>
              <a:rPr lang="nl-BE" altLang="en-US" sz="1400">
                <a:solidFill>
                  <a:schemeClr val="accent2"/>
                </a:solidFill>
                <a:latin typeface="AmerType Md BT" pitchFamily="18" charset="0"/>
              </a:rPr>
              <a:t>2.</a:t>
            </a:r>
          </a:p>
          <a:p>
            <a:pPr eaLnBrk="1" hangingPunct="1"/>
            <a:r>
              <a:rPr lang="nl-BE" altLang="en-US" sz="1400">
                <a:solidFill>
                  <a:schemeClr val="accent2"/>
                </a:solidFill>
                <a:latin typeface="AmerType Md BT" pitchFamily="18" charset="0"/>
              </a:rPr>
              <a:t>Welke info ?</a:t>
            </a:r>
          </a:p>
          <a:p>
            <a:pPr eaLnBrk="1" hangingPunct="1"/>
            <a:endParaRPr lang="nl-BE" altLang="en-US" sz="1400">
              <a:solidFill>
                <a:schemeClr val="accent2"/>
              </a:solidFill>
              <a:latin typeface="AmerType Md BT" pitchFamily="18" charset="0"/>
            </a:endParaRPr>
          </a:p>
          <a:p>
            <a:pPr eaLnBrk="1" hangingPunct="1"/>
            <a:endParaRPr lang="nl-BE" altLang="en-US" sz="1400">
              <a:solidFill>
                <a:schemeClr val="accent2"/>
              </a:solidFill>
              <a:latin typeface="AmerType Md BT" pitchFamily="18" charset="0"/>
            </a:endParaRPr>
          </a:p>
          <a:p>
            <a:pPr eaLnBrk="1" hangingPunct="1"/>
            <a:endParaRPr lang="nl-BE" altLang="en-US" sz="1400">
              <a:solidFill>
                <a:schemeClr val="accent2"/>
              </a:solidFill>
              <a:latin typeface="AmerType Md BT" pitchFamily="18" charset="0"/>
            </a:endParaRPr>
          </a:p>
          <a:p>
            <a:pPr eaLnBrk="1" hangingPunct="1"/>
            <a:endParaRPr lang="nl-BE" altLang="en-US" sz="1400">
              <a:solidFill>
                <a:schemeClr val="accent2"/>
              </a:solidFill>
              <a:latin typeface="AmerType Md BT" pitchFamily="18" charset="0"/>
            </a:endParaRPr>
          </a:p>
        </p:txBody>
      </p:sp>
      <p:sp>
        <p:nvSpPr>
          <p:cNvPr id="55340" name="Text Box 44"/>
          <p:cNvSpPr txBox="1">
            <a:spLocks noChangeArrowheads="1"/>
          </p:cNvSpPr>
          <p:nvPr/>
        </p:nvSpPr>
        <p:spPr bwMode="auto">
          <a:xfrm>
            <a:off x="7667625" y="552450"/>
            <a:ext cx="1460500" cy="62611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en-US" sz="1400">
                <a:solidFill>
                  <a:schemeClr val="accent2"/>
                </a:solidFill>
                <a:latin typeface="AmerType Md BT" pitchFamily="18" charset="0"/>
              </a:rPr>
              <a:t>6. Je</a:t>
            </a:r>
          </a:p>
          <a:p>
            <a:pPr eaLnBrk="1" hangingPunct="1"/>
            <a:r>
              <a:rPr lang="nl-BE" altLang="en-US" sz="1400">
                <a:solidFill>
                  <a:schemeClr val="accent2"/>
                </a:solidFill>
                <a:latin typeface="AmerType Md BT" pitchFamily="18" charset="0"/>
              </a:rPr>
              <a:t>bedenkingen ?</a:t>
            </a:r>
          </a:p>
          <a:p>
            <a:pPr eaLnBrk="1" hangingPunct="1"/>
            <a:endParaRPr lang="nl-BE" altLang="en-US" sz="1400">
              <a:solidFill>
                <a:schemeClr val="accent2"/>
              </a:solidFill>
              <a:latin typeface="AmerType Md BT" pitchFamily="18" charset="0"/>
            </a:endParaRPr>
          </a:p>
          <a:p>
            <a:pPr eaLnBrk="1" hangingPunct="1"/>
            <a:endParaRPr lang="nl-BE" altLang="en-US" sz="1400">
              <a:solidFill>
                <a:schemeClr val="accent2"/>
              </a:solidFill>
              <a:latin typeface="AmerType Md BT" pitchFamily="18" charset="0"/>
            </a:endParaRPr>
          </a:p>
          <a:p>
            <a:pPr eaLnBrk="1" hangingPunct="1"/>
            <a:endParaRPr lang="nl-BE" altLang="en-US" sz="1400">
              <a:solidFill>
                <a:schemeClr val="accent2"/>
              </a:solidFill>
              <a:latin typeface="AmerType Md BT" pitchFamily="18" charset="0"/>
            </a:endParaRPr>
          </a:p>
          <a:p>
            <a:pPr eaLnBrk="1" hangingPunct="1"/>
            <a:endParaRPr lang="nl-BE" altLang="en-US" sz="1400">
              <a:solidFill>
                <a:schemeClr val="accent2"/>
              </a:solidFill>
              <a:latin typeface="AmerType Md BT" pitchFamily="18" charset="0"/>
            </a:endParaRPr>
          </a:p>
          <a:p>
            <a:pPr eaLnBrk="1" hangingPunct="1"/>
            <a:endParaRPr lang="nl-BE" altLang="en-US" sz="1400">
              <a:solidFill>
                <a:schemeClr val="accent2"/>
              </a:solidFill>
              <a:latin typeface="AmerType Md BT" pitchFamily="18" charset="0"/>
            </a:endParaRPr>
          </a:p>
          <a:p>
            <a:pPr eaLnBrk="1" hangingPunct="1"/>
            <a:endParaRPr lang="nl-BE" altLang="en-US" sz="1400">
              <a:solidFill>
                <a:schemeClr val="accent2"/>
              </a:solidFill>
              <a:latin typeface="AmerType Md BT" pitchFamily="18" charset="0"/>
            </a:endParaRPr>
          </a:p>
          <a:p>
            <a:pPr eaLnBrk="1" hangingPunct="1"/>
            <a:endParaRPr lang="nl-BE" altLang="en-US" sz="1400">
              <a:solidFill>
                <a:schemeClr val="accent2"/>
              </a:solidFill>
              <a:latin typeface="AmerType Md BT" pitchFamily="18" charset="0"/>
            </a:endParaRPr>
          </a:p>
          <a:p>
            <a:pPr eaLnBrk="1" hangingPunct="1"/>
            <a:endParaRPr lang="nl-BE" altLang="en-US" sz="1400">
              <a:solidFill>
                <a:schemeClr val="accent2"/>
              </a:solidFill>
              <a:latin typeface="AmerType Md BT" pitchFamily="18" charset="0"/>
            </a:endParaRPr>
          </a:p>
          <a:p>
            <a:pPr eaLnBrk="1" hangingPunct="1"/>
            <a:endParaRPr lang="nl-BE" altLang="en-US" sz="1400">
              <a:solidFill>
                <a:schemeClr val="accent2"/>
              </a:solidFill>
              <a:latin typeface="AmerType Md BT" pitchFamily="18" charset="0"/>
            </a:endParaRPr>
          </a:p>
          <a:p>
            <a:pPr eaLnBrk="1" hangingPunct="1"/>
            <a:endParaRPr lang="nl-BE" altLang="en-US" sz="1400">
              <a:solidFill>
                <a:schemeClr val="accent2"/>
              </a:solidFill>
              <a:latin typeface="AmerType Md BT" pitchFamily="18" charset="0"/>
            </a:endParaRPr>
          </a:p>
          <a:p>
            <a:pPr eaLnBrk="1" hangingPunct="1"/>
            <a:r>
              <a:rPr lang="nl-BE" altLang="en-US" sz="1400">
                <a:solidFill>
                  <a:schemeClr val="accent2"/>
                </a:solidFill>
                <a:latin typeface="AmerType Md BT" pitchFamily="18" charset="0"/>
              </a:rPr>
              <a:t>4. Je </a:t>
            </a:r>
          </a:p>
          <a:p>
            <a:pPr eaLnBrk="1" hangingPunct="1"/>
            <a:r>
              <a:rPr lang="nl-BE" altLang="en-US" sz="1400">
                <a:solidFill>
                  <a:schemeClr val="accent2"/>
                </a:solidFill>
                <a:latin typeface="AmerType Md BT" pitchFamily="18" charset="0"/>
              </a:rPr>
              <a:t> reactie ?</a:t>
            </a:r>
          </a:p>
          <a:p>
            <a:pPr eaLnBrk="1" hangingPunct="1"/>
            <a:endParaRPr lang="nl-BE" altLang="en-US" sz="1400">
              <a:solidFill>
                <a:schemeClr val="accent2"/>
              </a:solidFill>
              <a:latin typeface="AmerType Md BT" pitchFamily="18" charset="0"/>
            </a:endParaRPr>
          </a:p>
          <a:p>
            <a:pPr eaLnBrk="1" hangingPunct="1"/>
            <a:endParaRPr lang="nl-BE" altLang="en-US" sz="1400">
              <a:solidFill>
                <a:schemeClr val="accent2"/>
              </a:solidFill>
              <a:latin typeface="AmerType Md BT" pitchFamily="18" charset="0"/>
            </a:endParaRPr>
          </a:p>
          <a:p>
            <a:pPr eaLnBrk="1" hangingPunct="1"/>
            <a:endParaRPr lang="nl-BE" altLang="en-US" sz="1400">
              <a:solidFill>
                <a:schemeClr val="accent2"/>
              </a:solidFill>
              <a:latin typeface="AmerType Md BT" pitchFamily="18" charset="0"/>
            </a:endParaRPr>
          </a:p>
          <a:p>
            <a:pPr eaLnBrk="1" hangingPunct="1"/>
            <a:endParaRPr lang="nl-BE" altLang="en-US" sz="1400">
              <a:solidFill>
                <a:schemeClr val="accent2"/>
              </a:solidFill>
              <a:latin typeface="AmerType Md BT" pitchFamily="18" charset="0"/>
            </a:endParaRPr>
          </a:p>
          <a:p>
            <a:pPr eaLnBrk="1" hangingPunct="1"/>
            <a:endParaRPr lang="nl-BE" altLang="en-US" sz="1400">
              <a:solidFill>
                <a:schemeClr val="accent2"/>
              </a:solidFill>
              <a:latin typeface="AmerType Md BT" pitchFamily="18" charset="0"/>
            </a:endParaRPr>
          </a:p>
          <a:p>
            <a:pPr eaLnBrk="1" hangingPunct="1"/>
            <a:endParaRPr lang="nl-BE" altLang="en-US" sz="1400">
              <a:solidFill>
                <a:schemeClr val="accent2"/>
              </a:solidFill>
              <a:latin typeface="AmerType Md BT" pitchFamily="18" charset="0"/>
            </a:endParaRPr>
          </a:p>
          <a:p>
            <a:pPr eaLnBrk="1" hangingPunct="1"/>
            <a:endParaRPr lang="nl-BE" altLang="en-US" sz="1400">
              <a:solidFill>
                <a:schemeClr val="accent2"/>
              </a:solidFill>
              <a:latin typeface="AmerType Md BT" pitchFamily="18" charset="0"/>
            </a:endParaRPr>
          </a:p>
          <a:p>
            <a:pPr eaLnBrk="1" hangingPunct="1"/>
            <a:endParaRPr lang="nl-BE" altLang="en-US" sz="1400">
              <a:solidFill>
                <a:schemeClr val="accent2"/>
              </a:solidFill>
              <a:latin typeface="AmerType Md BT" pitchFamily="18" charset="0"/>
            </a:endParaRPr>
          </a:p>
          <a:p>
            <a:pPr eaLnBrk="1" hangingPunct="1"/>
            <a:endParaRPr lang="nl-BE" altLang="en-US" sz="1400">
              <a:solidFill>
                <a:schemeClr val="accent2"/>
              </a:solidFill>
              <a:latin typeface="AmerType Md BT" pitchFamily="18" charset="0"/>
            </a:endParaRPr>
          </a:p>
          <a:p>
            <a:pPr eaLnBrk="1" hangingPunct="1"/>
            <a:r>
              <a:rPr lang="nl-BE" altLang="en-US" sz="1400">
                <a:solidFill>
                  <a:schemeClr val="accent2"/>
                </a:solidFill>
                <a:latin typeface="AmerType Md BT" pitchFamily="18" charset="0"/>
              </a:rPr>
              <a:t>5. Je</a:t>
            </a:r>
          </a:p>
          <a:p>
            <a:pPr eaLnBrk="1" hangingPunct="1"/>
            <a:r>
              <a:rPr lang="nl-BE" altLang="en-US" sz="1400">
                <a:solidFill>
                  <a:schemeClr val="accent2"/>
                </a:solidFill>
                <a:latin typeface="AmerType Md BT" pitchFamily="18" charset="0"/>
              </a:rPr>
              <a:t>  effect ?</a:t>
            </a:r>
          </a:p>
          <a:p>
            <a:pPr eaLnBrk="1" hangingPunct="1"/>
            <a:endParaRPr lang="nl-BE" altLang="en-US" sz="1400">
              <a:solidFill>
                <a:schemeClr val="accent2"/>
              </a:solidFill>
              <a:latin typeface="AmerType Md BT" pitchFamily="18" charset="0"/>
            </a:endParaRPr>
          </a:p>
          <a:p>
            <a:pPr eaLnBrk="1" hangingPunct="1"/>
            <a:endParaRPr lang="nl-BE" altLang="en-US" sz="1400">
              <a:solidFill>
                <a:schemeClr val="accent2"/>
              </a:solidFill>
              <a:latin typeface="AmerType Md BT" pitchFamily="18" charset="0"/>
            </a:endParaRPr>
          </a:p>
          <a:p>
            <a:pPr eaLnBrk="1" hangingPunct="1"/>
            <a:endParaRPr lang="nl-BE" altLang="en-US" sz="1400">
              <a:solidFill>
                <a:schemeClr val="accent2"/>
              </a:solidFill>
              <a:latin typeface="AmerType Md BT" pitchFamily="18" charset="0"/>
            </a:endParaRPr>
          </a:p>
          <a:p>
            <a:pPr eaLnBrk="1" hangingPunct="1"/>
            <a:endParaRPr lang="nl-BE" altLang="en-US" sz="1400">
              <a:solidFill>
                <a:schemeClr val="accent2"/>
              </a:solidFill>
              <a:latin typeface="AmerType Md BT" pitchFamily="18" charset="0"/>
            </a:endParaRPr>
          </a:p>
        </p:txBody>
      </p:sp>
      <p:sp>
        <p:nvSpPr>
          <p:cNvPr id="32813" name="Text Box 45"/>
          <p:cNvSpPr txBox="1">
            <a:spLocks noChangeArrowheads="1"/>
          </p:cNvSpPr>
          <p:nvPr/>
        </p:nvSpPr>
        <p:spPr bwMode="auto">
          <a:xfrm>
            <a:off x="9525" y="44450"/>
            <a:ext cx="1770063" cy="304800"/>
          </a:xfrm>
          <a:prstGeom prst="rect">
            <a:avLst/>
          </a:prstGeom>
          <a:solidFill>
            <a:schemeClr val="accent1"/>
          </a:solidFill>
          <a:ln w="9525">
            <a:noFill/>
            <a:miter lim="800000"/>
            <a:headEnd/>
            <a:tailEnd/>
          </a:ln>
          <a:effectLst/>
        </p:spPr>
        <p:txBody>
          <a:bodyPr wrap="none">
            <a:spAutoFit/>
          </a:bodyPr>
          <a:lstStyle/>
          <a:p>
            <a:pPr>
              <a:defRPr/>
            </a:pPr>
            <a:r>
              <a:rPr lang="nl-BE" sz="1400" b="1">
                <a:solidFill>
                  <a:srgbClr val="FF3300"/>
                </a:solidFill>
                <a:effectLst>
                  <a:outerShdw blurRad="38100" dist="38100" dir="2700000" algn="tl">
                    <a:srgbClr val="000000"/>
                  </a:outerShdw>
                </a:effectLst>
                <a:latin typeface="AmerType Md BT" pitchFamily="18" charset="0"/>
              </a:rPr>
              <a:t>GEDRAGSCYCLUS</a:t>
            </a:r>
          </a:p>
        </p:txBody>
      </p:sp>
      <p:sp>
        <p:nvSpPr>
          <p:cNvPr id="2" name="Tekstvak 1"/>
          <p:cNvSpPr txBox="1"/>
          <p:nvPr/>
        </p:nvSpPr>
        <p:spPr>
          <a:xfrm>
            <a:off x="9128125" y="-70872"/>
            <a:ext cx="3063875" cy="1384995"/>
          </a:xfrm>
          <a:prstGeom prst="rect">
            <a:avLst/>
          </a:prstGeom>
          <a:noFill/>
        </p:spPr>
        <p:txBody>
          <a:bodyPr wrap="square" rtlCol="0">
            <a:spAutoFit/>
          </a:bodyPr>
          <a:lstStyle/>
          <a:p>
            <a:pPr algn="l"/>
            <a:r>
              <a:rPr lang="nl-NL" sz="2800">
                <a:solidFill>
                  <a:schemeClr val="bg1"/>
                </a:solidFill>
              </a:rPr>
              <a:t>Van werkelijkheid naar wereld voor mij en andersom</a:t>
            </a:r>
            <a:endParaRPr lang="nl-BE" sz="2800">
              <a:solidFill>
                <a:schemeClr val="bg1"/>
              </a:solidFill>
            </a:endParaRPr>
          </a:p>
        </p:txBody>
      </p:sp>
      <p:sp>
        <p:nvSpPr>
          <p:cNvPr id="3" name="Tekstvak 2"/>
          <p:cNvSpPr txBox="1"/>
          <p:nvPr/>
        </p:nvSpPr>
        <p:spPr>
          <a:xfrm>
            <a:off x="9178925" y="1377156"/>
            <a:ext cx="2235881" cy="369332"/>
          </a:xfrm>
          <a:prstGeom prst="rect">
            <a:avLst/>
          </a:prstGeom>
          <a:noFill/>
        </p:spPr>
        <p:txBody>
          <a:bodyPr wrap="square" rtlCol="0">
            <a:spAutoFit/>
          </a:bodyPr>
          <a:lstStyle/>
          <a:p>
            <a:pPr algn="l"/>
            <a:r>
              <a:rPr lang="nl-NL"/>
              <a:t>Kant wist dit reeds</a:t>
            </a:r>
            <a:endParaRPr lang="nl-BE"/>
          </a:p>
        </p:txBody>
      </p:sp>
      <p:pic>
        <p:nvPicPr>
          <p:cNvPr id="4" name="Afbeelding 4"/>
          <p:cNvPicPr>
            <a:picLocks noChangeAspect="1"/>
          </p:cNvPicPr>
          <p:nvPr/>
        </p:nvPicPr>
        <p:blipFill rotWithShape="1">
          <a:blip r:embed="rId2" cstate="print">
            <a:extLst>
              <a:ext uri="{28A0092B-C50C-407E-A947-70E740481C1C}">
                <a14:useLocalDpi xmlns:a14="http://schemas.microsoft.com/office/drawing/2010/main" val="0"/>
              </a:ext>
            </a:extLst>
          </a:blip>
          <a:srcRect l="17684" t="8331" r="14033"/>
          <a:stretch/>
        </p:blipFill>
        <p:spPr>
          <a:xfrm>
            <a:off x="9329738" y="1755501"/>
            <a:ext cx="2358002" cy="1780655"/>
          </a:xfrm>
          <a:prstGeom prst="rect">
            <a:avLst/>
          </a:prstGeom>
        </p:spPr>
      </p:pic>
      <p:pic>
        <p:nvPicPr>
          <p:cNvPr id="6" name="Afbeelding 6"/>
          <p:cNvPicPr>
            <a:picLocks noChangeAspect="1"/>
          </p:cNvPicPr>
          <p:nvPr/>
        </p:nvPicPr>
        <p:blipFill rotWithShape="1">
          <a:blip r:embed="rId3" cstate="print">
            <a:extLst>
              <a:ext uri="{28A0092B-C50C-407E-A947-70E740481C1C}">
                <a14:useLocalDpi xmlns:a14="http://schemas.microsoft.com/office/drawing/2010/main" val="0"/>
              </a:ext>
            </a:extLst>
          </a:blip>
          <a:srcRect l="21777" t="20625" r="22920" b="-3720"/>
          <a:stretch/>
        </p:blipFill>
        <p:spPr>
          <a:xfrm>
            <a:off x="10296865" y="3052763"/>
            <a:ext cx="1703605" cy="1439862"/>
          </a:xfrm>
          <a:prstGeom prst="rect">
            <a:avLst/>
          </a:prstGeom>
        </p:spPr>
      </p:pic>
      <p:pic>
        <p:nvPicPr>
          <p:cNvPr id="5" name="Afbeelding 6"/>
          <p:cNvPicPr>
            <a:picLocks noChangeAspect="1"/>
          </p:cNvPicPr>
          <p:nvPr/>
        </p:nvPicPr>
        <p:blipFill rotWithShape="1">
          <a:blip r:embed="rId4" cstate="print">
            <a:extLst>
              <a:ext uri="{28A0092B-C50C-407E-A947-70E740481C1C}">
                <a14:useLocalDpi xmlns:a14="http://schemas.microsoft.com/office/drawing/2010/main" val="0"/>
              </a:ext>
            </a:extLst>
          </a:blip>
          <a:srcRect l="16899" t="-2361" r="17459" b="2361"/>
          <a:stretch/>
        </p:blipFill>
        <p:spPr>
          <a:xfrm>
            <a:off x="9902193" y="4871689"/>
            <a:ext cx="2146072" cy="183902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8358869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Oval 2"/>
          <p:cNvSpPr>
            <a:spLocks noChangeArrowheads="1"/>
          </p:cNvSpPr>
          <p:nvPr/>
        </p:nvSpPr>
        <p:spPr bwMode="auto">
          <a:xfrm>
            <a:off x="762000" y="685800"/>
            <a:ext cx="6934200" cy="5715000"/>
          </a:xfrm>
          <a:prstGeom prst="ellipse">
            <a:avLst/>
          </a:prstGeom>
          <a:solidFill>
            <a:schemeClr val="hlink"/>
          </a:solidFill>
          <a:ln w="9525">
            <a:solidFill>
              <a:schemeClr val="tx1"/>
            </a:solidFill>
            <a:round/>
            <a:headEnd/>
            <a:tailEnd/>
          </a:ln>
          <a:effectLst>
            <a:outerShdw dist="107763" dir="18900000" algn="ctr" rotWithShape="0">
              <a:schemeClr val="bg2"/>
            </a:outerShdw>
          </a:effectLst>
        </p:spPr>
        <p:txBody>
          <a:bodyPr wrap="none" anchor="ctr"/>
          <a:lstStyle/>
          <a:p>
            <a:pPr eaLnBrk="0" hangingPunct="0">
              <a:defRPr/>
            </a:pPr>
            <a:endParaRPr lang="nl-NL" sz="2800">
              <a:solidFill>
                <a:schemeClr val="tx1"/>
              </a:solidFill>
              <a:effectLst>
                <a:outerShdw blurRad="38100" dist="38100" dir="2700000" algn="tl">
                  <a:srgbClr val="FFFFFF"/>
                </a:outerShdw>
              </a:effectLst>
              <a:latin typeface="Times New Roman" pitchFamily="18" charset="0"/>
            </a:endParaRPr>
          </a:p>
        </p:txBody>
      </p:sp>
      <p:sp>
        <p:nvSpPr>
          <p:cNvPr id="69635" name="Oval 3"/>
          <p:cNvSpPr>
            <a:spLocks noChangeArrowheads="1"/>
          </p:cNvSpPr>
          <p:nvPr/>
        </p:nvSpPr>
        <p:spPr bwMode="auto">
          <a:xfrm>
            <a:off x="1619250" y="1557338"/>
            <a:ext cx="5181600" cy="3886200"/>
          </a:xfrm>
          <a:prstGeom prst="ellipse">
            <a:avLst/>
          </a:prstGeom>
          <a:solidFill>
            <a:schemeClr val="accent1"/>
          </a:solidFill>
          <a:ln w="9525">
            <a:solidFill>
              <a:schemeClr val="tx1"/>
            </a:solidFill>
            <a:round/>
            <a:headEnd/>
            <a:tailEnd/>
          </a:ln>
          <a:effectLst>
            <a:outerShdw dist="107763" dir="18900000" algn="ctr" rotWithShape="0">
              <a:schemeClr val="bg2"/>
            </a:outerShdw>
          </a:effectLst>
        </p:spPr>
        <p:txBody>
          <a:bodyPr wrap="none" anchor="ctr"/>
          <a:lstStyle/>
          <a:p>
            <a:pPr eaLnBrk="0" hangingPunct="0">
              <a:defRPr/>
            </a:pPr>
            <a:endParaRPr lang="nl-NL" sz="2800">
              <a:solidFill>
                <a:schemeClr val="tx1"/>
              </a:solidFill>
              <a:effectLst>
                <a:outerShdw blurRad="38100" dist="38100" dir="2700000" algn="tl">
                  <a:srgbClr val="FFFFFF"/>
                </a:outerShdw>
              </a:effectLst>
              <a:latin typeface="Times New Roman" pitchFamily="18" charset="0"/>
            </a:endParaRPr>
          </a:p>
        </p:txBody>
      </p:sp>
      <p:sp>
        <p:nvSpPr>
          <p:cNvPr id="69636" name="Oval 4"/>
          <p:cNvSpPr>
            <a:spLocks noChangeArrowheads="1"/>
          </p:cNvSpPr>
          <p:nvPr/>
        </p:nvSpPr>
        <p:spPr bwMode="auto">
          <a:xfrm>
            <a:off x="2555875" y="2276475"/>
            <a:ext cx="3048000" cy="2286000"/>
          </a:xfrm>
          <a:prstGeom prst="ellipse">
            <a:avLst/>
          </a:prstGeom>
          <a:solidFill>
            <a:srgbClr val="FF9900"/>
          </a:solidFill>
          <a:ln w="9525">
            <a:solidFill>
              <a:schemeClr val="tx1"/>
            </a:solidFill>
            <a:round/>
            <a:headEnd/>
            <a:tailEnd/>
          </a:ln>
          <a:effectLst>
            <a:outerShdw dist="107763" dir="18900000" algn="ctr" rotWithShape="0">
              <a:schemeClr val="bg2"/>
            </a:outerShdw>
          </a:effectLst>
        </p:spPr>
        <p:txBody>
          <a:bodyPr wrap="none" anchor="ctr"/>
          <a:lstStyle/>
          <a:p>
            <a:pPr eaLnBrk="0" hangingPunct="0">
              <a:defRPr/>
            </a:pPr>
            <a:endParaRPr lang="nl-NL" sz="2800">
              <a:solidFill>
                <a:schemeClr val="tx1"/>
              </a:solidFill>
              <a:effectLst>
                <a:outerShdw blurRad="38100" dist="38100" dir="2700000" algn="tl">
                  <a:srgbClr val="FFFFFF"/>
                </a:outerShdw>
              </a:effectLst>
              <a:latin typeface="Tempus Sans ITC" pitchFamily="82" charset="0"/>
            </a:endParaRPr>
          </a:p>
        </p:txBody>
      </p:sp>
      <p:sp>
        <p:nvSpPr>
          <p:cNvPr id="2054" name="Text Box 5"/>
          <p:cNvSpPr txBox="1">
            <a:spLocks noChangeArrowheads="1"/>
          </p:cNvSpPr>
          <p:nvPr/>
        </p:nvSpPr>
        <p:spPr bwMode="auto">
          <a:xfrm>
            <a:off x="3505200" y="4752975"/>
            <a:ext cx="14303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accent1"/>
                </a:solidFill>
                <a:latin typeface="Arial" panose="020B0604020202020204" pitchFamily="34" charset="0"/>
              </a:defRPr>
            </a:lvl1pPr>
            <a:lvl2pPr marL="742950" indent="-285750" eaLnBrk="0" hangingPunct="0">
              <a:defRPr>
                <a:solidFill>
                  <a:schemeClr val="accent1"/>
                </a:solidFill>
                <a:latin typeface="Arial" panose="020B0604020202020204" pitchFamily="34" charset="0"/>
              </a:defRPr>
            </a:lvl2pPr>
            <a:lvl3pPr marL="1143000" indent="-228600" eaLnBrk="0" hangingPunct="0">
              <a:defRPr>
                <a:solidFill>
                  <a:schemeClr val="accent1"/>
                </a:solidFill>
                <a:latin typeface="Arial" panose="020B0604020202020204" pitchFamily="34" charset="0"/>
              </a:defRPr>
            </a:lvl3pPr>
            <a:lvl4pPr marL="1600200" indent="-228600" eaLnBrk="0" hangingPunct="0">
              <a:defRPr>
                <a:solidFill>
                  <a:schemeClr val="accent1"/>
                </a:solidFill>
                <a:latin typeface="Arial" panose="020B0604020202020204" pitchFamily="34" charset="0"/>
              </a:defRPr>
            </a:lvl4pPr>
            <a:lvl5pPr marL="2057400" indent="-228600" eaLnBrk="0" hangingPunct="0">
              <a:defRPr>
                <a:solidFill>
                  <a:schemeClr val="accent1"/>
                </a:solidFill>
                <a:latin typeface="Arial" panose="020B0604020202020204" pitchFamily="34" charset="0"/>
              </a:defRPr>
            </a:lvl5pPr>
            <a:lvl6pPr marL="2514600" indent="-228600" algn="ctr" eaLnBrk="0" fontAlgn="base" hangingPunct="0">
              <a:spcBef>
                <a:spcPct val="0"/>
              </a:spcBef>
              <a:spcAft>
                <a:spcPct val="0"/>
              </a:spcAft>
              <a:defRPr>
                <a:solidFill>
                  <a:schemeClr val="accent1"/>
                </a:solidFill>
                <a:latin typeface="Arial" panose="020B0604020202020204" pitchFamily="34" charset="0"/>
              </a:defRPr>
            </a:lvl6pPr>
            <a:lvl7pPr marL="2971800" indent="-228600" algn="ctr" eaLnBrk="0" fontAlgn="base" hangingPunct="0">
              <a:spcBef>
                <a:spcPct val="0"/>
              </a:spcBef>
              <a:spcAft>
                <a:spcPct val="0"/>
              </a:spcAft>
              <a:defRPr>
                <a:solidFill>
                  <a:schemeClr val="accent1"/>
                </a:solidFill>
                <a:latin typeface="Arial" panose="020B0604020202020204" pitchFamily="34" charset="0"/>
              </a:defRPr>
            </a:lvl7pPr>
            <a:lvl8pPr marL="3429000" indent="-228600" algn="ctr" eaLnBrk="0" fontAlgn="base" hangingPunct="0">
              <a:spcBef>
                <a:spcPct val="0"/>
              </a:spcBef>
              <a:spcAft>
                <a:spcPct val="0"/>
              </a:spcAft>
              <a:defRPr>
                <a:solidFill>
                  <a:schemeClr val="accent1"/>
                </a:solidFill>
                <a:latin typeface="Arial" panose="020B0604020202020204" pitchFamily="34" charset="0"/>
              </a:defRPr>
            </a:lvl8pPr>
            <a:lvl9pPr marL="3886200" indent="-228600" algn="ctr" eaLnBrk="0" fontAlgn="base" hangingPunct="0">
              <a:spcBef>
                <a:spcPct val="0"/>
              </a:spcBef>
              <a:spcAft>
                <a:spcPct val="0"/>
              </a:spcAft>
              <a:defRPr>
                <a:solidFill>
                  <a:schemeClr val="accent1"/>
                </a:solidFill>
                <a:latin typeface="Arial" panose="020B0604020202020204" pitchFamily="34" charset="0"/>
              </a:defRPr>
            </a:lvl9pPr>
          </a:lstStyle>
          <a:p>
            <a:pPr algn="l"/>
            <a:r>
              <a:rPr lang="nl-NL" altLang="en-US" sz="2800" b="1">
                <a:solidFill>
                  <a:schemeClr val="tx1"/>
                </a:solidFill>
                <a:latin typeface="Tempus Sans ITC" panose="04020404030D07020202" pitchFamily="82" charset="0"/>
              </a:rPr>
              <a:t>Gedrag</a:t>
            </a:r>
            <a:endParaRPr lang="nl-NL" altLang="en-US" sz="2800">
              <a:solidFill>
                <a:schemeClr val="tx1"/>
              </a:solidFill>
              <a:latin typeface="Times New Roman" panose="02020603050405020304" pitchFamily="18" charset="0"/>
            </a:endParaRPr>
          </a:p>
        </p:txBody>
      </p:sp>
      <p:sp>
        <p:nvSpPr>
          <p:cNvPr id="69638" name="Text Box 6"/>
          <p:cNvSpPr txBox="1">
            <a:spLocks noChangeArrowheads="1"/>
          </p:cNvSpPr>
          <p:nvPr/>
        </p:nvSpPr>
        <p:spPr bwMode="auto">
          <a:xfrm>
            <a:off x="2286000" y="5591175"/>
            <a:ext cx="3851275" cy="519113"/>
          </a:xfrm>
          <a:prstGeom prst="rect">
            <a:avLst/>
          </a:prstGeom>
          <a:noFill/>
          <a:ln w="9525">
            <a:noFill/>
            <a:miter lim="800000"/>
            <a:headEnd/>
            <a:tailEnd/>
          </a:ln>
          <a:effectLst/>
        </p:spPr>
        <p:txBody>
          <a:bodyPr wrap="none">
            <a:spAutoFit/>
          </a:bodyPr>
          <a:lstStyle/>
          <a:p>
            <a:pPr algn="l" eaLnBrk="0" hangingPunct="0">
              <a:defRPr/>
            </a:pPr>
            <a:r>
              <a:rPr lang="nl-NL" sz="2800" b="1">
                <a:solidFill>
                  <a:schemeClr val="tx1"/>
                </a:solidFill>
                <a:effectLst>
                  <a:outerShdw blurRad="38100" dist="38100" dir="2700000" algn="tl">
                    <a:srgbClr val="C0C0C0"/>
                  </a:outerShdw>
                </a:effectLst>
                <a:latin typeface="Tempus Sans ITC" pitchFamily="82" charset="0"/>
              </a:rPr>
              <a:t>Gedragsomstandigheden</a:t>
            </a:r>
            <a:endParaRPr lang="nl-NL" sz="2800">
              <a:solidFill>
                <a:schemeClr val="tx1"/>
              </a:solidFill>
              <a:effectLst>
                <a:outerShdw blurRad="38100" dist="38100" dir="2700000" algn="tl">
                  <a:srgbClr val="C0C0C0"/>
                </a:outerShdw>
              </a:effectLst>
              <a:latin typeface="Times New Roman" pitchFamily="18" charset="0"/>
            </a:endParaRPr>
          </a:p>
        </p:txBody>
      </p:sp>
      <p:sp>
        <p:nvSpPr>
          <p:cNvPr id="69639" name="Text Box 7"/>
          <p:cNvSpPr txBox="1">
            <a:spLocks noChangeArrowheads="1"/>
          </p:cNvSpPr>
          <p:nvPr/>
        </p:nvSpPr>
        <p:spPr bwMode="auto">
          <a:xfrm>
            <a:off x="6553200" y="457200"/>
            <a:ext cx="1690688" cy="1373188"/>
          </a:xfrm>
          <a:prstGeom prst="rect">
            <a:avLst/>
          </a:prstGeom>
          <a:noFill/>
          <a:ln w="9525">
            <a:noFill/>
            <a:miter lim="800000"/>
            <a:headEnd/>
            <a:tailEnd/>
          </a:ln>
          <a:effectLst/>
        </p:spPr>
        <p:txBody>
          <a:bodyPr wrap="none">
            <a:spAutoFit/>
          </a:bodyPr>
          <a:lstStyle/>
          <a:p>
            <a:pPr algn="l" eaLnBrk="0" hangingPunct="0">
              <a:buFontTx/>
              <a:buChar char="•"/>
              <a:defRPr/>
            </a:pPr>
            <a:r>
              <a:rPr lang="nl-NL" sz="2800" b="1" i="1">
                <a:solidFill>
                  <a:schemeClr val="tx1"/>
                </a:solidFill>
                <a:effectLst>
                  <a:outerShdw blurRad="38100" dist="38100" dir="2700000" algn="tl">
                    <a:srgbClr val="C0C0C0"/>
                  </a:outerShdw>
                </a:effectLst>
                <a:latin typeface="Tempus Sans ITC" pitchFamily="82" charset="0"/>
              </a:rPr>
              <a:t> innerlijk</a:t>
            </a:r>
          </a:p>
          <a:p>
            <a:pPr algn="l" eaLnBrk="0" hangingPunct="0">
              <a:buFontTx/>
              <a:buChar char="•"/>
              <a:defRPr/>
            </a:pPr>
            <a:r>
              <a:rPr lang="nl-NL" sz="2800" b="1" i="1">
                <a:solidFill>
                  <a:schemeClr val="tx1"/>
                </a:solidFill>
                <a:effectLst>
                  <a:outerShdw blurRad="38100" dist="38100" dir="2700000" algn="tl">
                    <a:srgbClr val="C0C0C0"/>
                  </a:outerShdw>
                </a:effectLst>
                <a:latin typeface="Tempus Sans ITC" pitchFamily="82" charset="0"/>
              </a:rPr>
              <a:t> uiterlijk</a:t>
            </a:r>
          </a:p>
          <a:p>
            <a:pPr algn="l" eaLnBrk="0" hangingPunct="0">
              <a:buFontTx/>
              <a:buChar char="•"/>
              <a:defRPr/>
            </a:pPr>
            <a:r>
              <a:rPr lang="nl-NL" sz="2800" b="1" i="1">
                <a:solidFill>
                  <a:schemeClr val="tx1"/>
                </a:solidFill>
                <a:effectLst>
                  <a:outerShdw blurRad="38100" dist="38100" dir="2700000" algn="tl">
                    <a:srgbClr val="C0C0C0"/>
                  </a:outerShdw>
                </a:effectLst>
                <a:latin typeface="Tempus Sans ITC" pitchFamily="82" charset="0"/>
              </a:rPr>
              <a:t> uiterlijk</a:t>
            </a:r>
            <a:endParaRPr lang="nl-NL" sz="2800">
              <a:solidFill>
                <a:schemeClr val="tx1"/>
              </a:solidFill>
              <a:effectLst>
                <a:outerShdw blurRad="38100" dist="38100" dir="2700000" algn="tl">
                  <a:srgbClr val="C0C0C0"/>
                </a:outerShdw>
              </a:effectLst>
              <a:latin typeface="Times New Roman" pitchFamily="18" charset="0"/>
            </a:endParaRPr>
          </a:p>
        </p:txBody>
      </p:sp>
      <p:sp>
        <p:nvSpPr>
          <p:cNvPr id="69640" name="Line 8"/>
          <p:cNvSpPr>
            <a:spLocks noChangeShapeType="1"/>
          </p:cNvSpPr>
          <p:nvPr/>
        </p:nvSpPr>
        <p:spPr bwMode="auto">
          <a:xfrm flipH="1">
            <a:off x="4572000" y="1125538"/>
            <a:ext cx="1655763" cy="17272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9641" name="Line 9"/>
          <p:cNvSpPr>
            <a:spLocks noChangeShapeType="1"/>
          </p:cNvSpPr>
          <p:nvPr/>
        </p:nvSpPr>
        <p:spPr bwMode="auto">
          <a:xfrm flipH="1">
            <a:off x="5435600" y="1773238"/>
            <a:ext cx="936625" cy="2376487"/>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9642" name="Line 10"/>
          <p:cNvSpPr>
            <a:spLocks noChangeShapeType="1"/>
          </p:cNvSpPr>
          <p:nvPr/>
        </p:nvSpPr>
        <p:spPr bwMode="auto">
          <a:xfrm flipH="1">
            <a:off x="5940425" y="2492375"/>
            <a:ext cx="792163" cy="2663825"/>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aphicFrame>
        <p:nvGraphicFramePr>
          <p:cNvPr id="2050" name="Object 11"/>
          <p:cNvGraphicFramePr>
            <a:graphicFrameLocks noChangeAspect="1"/>
          </p:cNvGraphicFramePr>
          <p:nvPr/>
        </p:nvGraphicFramePr>
        <p:xfrm>
          <a:off x="6248400" y="4359275"/>
          <a:ext cx="2438400" cy="2068513"/>
        </p:xfrm>
        <a:graphic>
          <a:graphicData uri="http://schemas.openxmlformats.org/presentationml/2006/ole">
            <mc:AlternateContent xmlns:mc="http://schemas.openxmlformats.org/markup-compatibility/2006">
              <mc:Choice xmlns:v="urn:schemas-microsoft-com:vml" Requires="v">
                <p:oleObj spid="_x0000_s1074" name="Clip" r:id="rId3" imgW="0" imgH="0" progId="MS_ClipArt_Gallery.2">
                  <p:embed/>
                </p:oleObj>
              </mc:Choice>
              <mc:Fallback>
                <p:oleObj name="Clip" r:id="rId3" imgW="0" imgH="0" progId="MS_ClipArt_Gallery.2">
                  <p:embed/>
                  <p:pic>
                    <p:nvPicPr>
                      <p:cNvPr id="2050" name="Object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4359275"/>
                        <a:ext cx="2438400" cy="2068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9644" name="Freeform 12"/>
          <p:cNvSpPr>
            <a:spLocks/>
          </p:cNvSpPr>
          <p:nvPr/>
        </p:nvSpPr>
        <p:spPr bwMode="auto">
          <a:xfrm>
            <a:off x="2652713" y="2744788"/>
            <a:ext cx="3335337" cy="3529012"/>
          </a:xfrm>
          <a:custGeom>
            <a:avLst/>
            <a:gdLst>
              <a:gd name="T0" fmla="*/ 2147483647 w 2101"/>
              <a:gd name="T1" fmla="*/ 2147483647 h 2223"/>
              <a:gd name="T2" fmla="*/ 2147483647 w 2101"/>
              <a:gd name="T3" fmla="*/ 2147483647 h 2223"/>
              <a:gd name="T4" fmla="*/ 2147483647 w 2101"/>
              <a:gd name="T5" fmla="*/ 2147483647 h 2223"/>
              <a:gd name="T6" fmla="*/ 2147483647 w 2101"/>
              <a:gd name="T7" fmla="*/ 2147483647 h 2223"/>
              <a:gd name="T8" fmla="*/ 2147483647 w 2101"/>
              <a:gd name="T9" fmla="*/ 2147483647 h 2223"/>
              <a:gd name="T10" fmla="*/ 0 60000 65536"/>
              <a:gd name="T11" fmla="*/ 0 60000 65536"/>
              <a:gd name="T12" fmla="*/ 0 60000 65536"/>
              <a:gd name="T13" fmla="*/ 0 60000 65536"/>
              <a:gd name="T14" fmla="*/ 0 60000 65536"/>
              <a:gd name="T15" fmla="*/ 0 w 2101"/>
              <a:gd name="T16" fmla="*/ 0 h 2223"/>
              <a:gd name="T17" fmla="*/ 2101 w 2101"/>
              <a:gd name="T18" fmla="*/ 2223 h 2223"/>
            </a:gdLst>
            <a:ahLst/>
            <a:cxnLst>
              <a:cxn ang="T10">
                <a:pos x="T0" y="T1"/>
              </a:cxn>
              <a:cxn ang="T11">
                <a:pos x="T2" y="T3"/>
              </a:cxn>
              <a:cxn ang="T12">
                <a:pos x="T4" y="T5"/>
              </a:cxn>
              <a:cxn ang="T13">
                <a:pos x="T6" y="T7"/>
              </a:cxn>
              <a:cxn ang="T14">
                <a:pos x="T8" y="T9"/>
              </a:cxn>
            </a:cxnLst>
            <a:rect l="T15" t="T16" r="T17" b="T18"/>
            <a:pathLst>
              <a:path w="2101" h="2223">
                <a:moveTo>
                  <a:pt x="574" y="2200"/>
                </a:moveTo>
                <a:cubicBezTo>
                  <a:pt x="234" y="2177"/>
                  <a:pt x="0" y="1656"/>
                  <a:pt x="30" y="1293"/>
                </a:cubicBezTo>
                <a:cubicBezTo>
                  <a:pt x="60" y="930"/>
                  <a:pt x="415" y="0"/>
                  <a:pt x="755" y="23"/>
                </a:cubicBezTo>
                <a:cubicBezTo>
                  <a:pt x="1095" y="46"/>
                  <a:pt x="2101" y="1066"/>
                  <a:pt x="2071" y="1429"/>
                </a:cubicBezTo>
                <a:cubicBezTo>
                  <a:pt x="2041" y="1792"/>
                  <a:pt x="914" y="2223"/>
                  <a:pt x="574" y="2200"/>
                </a:cubicBezTo>
                <a:close/>
              </a:path>
            </a:pathLst>
          </a:custGeom>
          <a:noFill/>
          <a:ln w="76200" cmpd="sng">
            <a:solidFill>
              <a:srgbClr val="33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9645" name="Text Box 13"/>
          <p:cNvSpPr txBox="1">
            <a:spLocks noChangeArrowheads="1"/>
          </p:cNvSpPr>
          <p:nvPr/>
        </p:nvSpPr>
        <p:spPr bwMode="auto">
          <a:xfrm>
            <a:off x="735013" y="4537075"/>
            <a:ext cx="2038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accent1"/>
                </a:solidFill>
                <a:latin typeface="Arial" panose="020B0604020202020204" pitchFamily="34" charset="0"/>
              </a:defRPr>
            </a:lvl1pPr>
            <a:lvl2pPr marL="742950" indent="-285750" eaLnBrk="0" hangingPunct="0">
              <a:defRPr>
                <a:solidFill>
                  <a:schemeClr val="accent1"/>
                </a:solidFill>
                <a:latin typeface="Arial" panose="020B0604020202020204" pitchFamily="34" charset="0"/>
              </a:defRPr>
            </a:lvl2pPr>
            <a:lvl3pPr marL="1143000" indent="-228600" eaLnBrk="0" hangingPunct="0">
              <a:defRPr>
                <a:solidFill>
                  <a:schemeClr val="accent1"/>
                </a:solidFill>
                <a:latin typeface="Arial" panose="020B0604020202020204" pitchFamily="34" charset="0"/>
              </a:defRPr>
            </a:lvl3pPr>
            <a:lvl4pPr marL="1600200" indent="-228600" eaLnBrk="0" hangingPunct="0">
              <a:defRPr>
                <a:solidFill>
                  <a:schemeClr val="accent1"/>
                </a:solidFill>
                <a:latin typeface="Arial" panose="020B0604020202020204" pitchFamily="34" charset="0"/>
              </a:defRPr>
            </a:lvl4pPr>
            <a:lvl5pPr marL="2057400" indent="-228600" eaLnBrk="0" hangingPunct="0">
              <a:defRPr>
                <a:solidFill>
                  <a:schemeClr val="accent1"/>
                </a:solidFill>
                <a:latin typeface="Arial" panose="020B0604020202020204" pitchFamily="34" charset="0"/>
              </a:defRPr>
            </a:lvl5pPr>
            <a:lvl6pPr marL="2514600" indent="-228600" algn="ctr" eaLnBrk="0" fontAlgn="base" hangingPunct="0">
              <a:spcBef>
                <a:spcPct val="0"/>
              </a:spcBef>
              <a:spcAft>
                <a:spcPct val="0"/>
              </a:spcAft>
              <a:defRPr>
                <a:solidFill>
                  <a:schemeClr val="accent1"/>
                </a:solidFill>
                <a:latin typeface="Arial" panose="020B0604020202020204" pitchFamily="34" charset="0"/>
              </a:defRPr>
            </a:lvl6pPr>
            <a:lvl7pPr marL="2971800" indent="-228600" algn="ctr" eaLnBrk="0" fontAlgn="base" hangingPunct="0">
              <a:spcBef>
                <a:spcPct val="0"/>
              </a:spcBef>
              <a:spcAft>
                <a:spcPct val="0"/>
              </a:spcAft>
              <a:defRPr>
                <a:solidFill>
                  <a:schemeClr val="accent1"/>
                </a:solidFill>
                <a:latin typeface="Arial" panose="020B0604020202020204" pitchFamily="34" charset="0"/>
              </a:defRPr>
            </a:lvl7pPr>
            <a:lvl8pPr marL="3429000" indent="-228600" algn="ctr" eaLnBrk="0" fontAlgn="base" hangingPunct="0">
              <a:spcBef>
                <a:spcPct val="0"/>
              </a:spcBef>
              <a:spcAft>
                <a:spcPct val="0"/>
              </a:spcAft>
              <a:defRPr>
                <a:solidFill>
                  <a:schemeClr val="accent1"/>
                </a:solidFill>
                <a:latin typeface="Arial" panose="020B0604020202020204" pitchFamily="34" charset="0"/>
              </a:defRPr>
            </a:lvl8pPr>
            <a:lvl9pPr marL="3886200" indent="-228600" algn="ctr" eaLnBrk="0" fontAlgn="base" hangingPunct="0">
              <a:spcBef>
                <a:spcPct val="0"/>
              </a:spcBef>
              <a:spcAft>
                <a:spcPct val="0"/>
              </a:spcAft>
              <a:defRPr>
                <a:solidFill>
                  <a:schemeClr val="accent1"/>
                </a:solidFill>
                <a:latin typeface="Arial" panose="020B0604020202020204" pitchFamily="34" charset="0"/>
              </a:defRPr>
            </a:lvl9pPr>
          </a:lstStyle>
          <a:p>
            <a:pPr algn="l"/>
            <a:r>
              <a:rPr lang="nl-BE" altLang="en-US">
                <a:solidFill>
                  <a:srgbClr val="3399FF"/>
                </a:solidFill>
                <a:latin typeface="Arial Black" panose="020B0A04020102020204" pitchFamily="34" charset="0"/>
              </a:rPr>
              <a:t>Gedragscyclus</a:t>
            </a:r>
          </a:p>
        </p:txBody>
      </p:sp>
      <p:sp>
        <p:nvSpPr>
          <p:cNvPr id="69646" name="Line 14"/>
          <p:cNvSpPr>
            <a:spLocks noChangeShapeType="1"/>
          </p:cNvSpPr>
          <p:nvPr/>
        </p:nvSpPr>
        <p:spPr bwMode="auto">
          <a:xfrm flipH="1" flipV="1">
            <a:off x="2555875" y="4868863"/>
            <a:ext cx="71438"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9647" name="Line 15"/>
          <p:cNvSpPr>
            <a:spLocks noChangeShapeType="1"/>
          </p:cNvSpPr>
          <p:nvPr/>
        </p:nvSpPr>
        <p:spPr bwMode="auto">
          <a:xfrm flipV="1">
            <a:off x="2700338" y="3716338"/>
            <a:ext cx="142875" cy="4333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9648" name="Line 16"/>
          <p:cNvSpPr>
            <a:spLocks noChangeShapeType="1"/>
          </p:cNvSpPr>
          <p:nvPr/>
        </p:nvSpPr>
        <p:spPr bwMode="auto">
          <a:xfrm>
            <a:off x="5364163" y="3716338"/>
            <a:ext cx="360362" cy="5048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9649" name="Line 17"/>
          <p:cNvSpPr>
            <a:spLocks noChangeShapeType="1"/>
          </p:cNvSpPr>
          <p:nvPr/>
        </p:nvSpPr>
        <p:spPr bwMode="auto">
          <a:xfrm>
            <a:off x="6011863" y="4652963"/>
            <a:ext cx="73025" cy="5048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66" name="Text Box 18"/>
          <p:cNvSpPr txBox="1">
            <a:spLocks noChangeArrowheads="1"/>
          </p:cNvSpPr>
          <p:nvPr/>
        </p:nvSpPr>
        <p:spPr bwMode="auto">
          <a:xfrm>
            <a:off x="2484438" y="3213100"/>
            <a:ext cx="3240087"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accent1"/>
                </a:solidFill>
                <a:latin typeface="Arial" panose="020B0604020202020204" pitchFamily="34" charset="0"/>
              </a:defRPr>
            </a:lvl1pPr>
            <a:lvl2pPr marL="742950" indent="-285750" eaLnBrk="0" hangingPunct="0">
              <a:defRPr>
                <a:solidFill>
                  <a:schemeClr val="accent1"/>
                </a:solidFill>
                <a:latin typeface="Arial" panose="020B0604020202020204" pitchFamily="34" charset="0"/>
              </a:defRPr>
            </a:lvl2pPr>
            <a:lvl3pPr marL="1143000" indent="-228600" eaLnBrk="0" hangingPunct="0">
              <a:defRPr>
                <a:solidFill>
                  <a:schemeClr val="accent1"/>
                </a:solidFill>
                <a:latin typeface="Arial" panose="020B0604020202020204" pitchFamily="34" charset="0"/>
              </a:defRPr>
            </a:lvl3pPr>
            <a:lvl4pPr marL="1600200" indent="-228600" eaLnBrk="0" hangingPunct="0">
              <a:defRPr>
                <a:solidFill>
                  <a:schemeClr val="accent1"/>
                </a:solidFill>
                <a:latin typeface="Arial" panose="020B0604020202020204" pitchFamily="34" charset="0"/>
              </a:defRPr>
            </a:lvl4pPr>
            <a:lvl5pPr marL="2057400" indent="-228600" eaLnBrk="0" hangingPunct="0">
              <a:defRPr>
                <a:solidFill>
                  <a:schemeClr val="accent1"/>
                </a:solidFill>
                <a:latin typeface="Arial" panose="020B0604020202020204" pitchFamily="34" charset="0"/>
              </a:defRPr>
            </a:lvl5pPr>
            <a:lvl6pPr marL="2514600" indent="-228600" algn="ctr" eaLnBrk="0" fontAlgn="base" hangingPunct="0">
              <a:spcBef>
                <a:spcPct val="0"/>
              </a:spcBef>
              <a:spcAft>
                <a:spcPct val="0"/>
              </a:spcAft>
              <a:defRPr>
                <a:solidFill>
                  <a:schemeClr val="accent1"/>
                </a:solidFill>
                <a:latin typeface="Arial" panose="020B0604020202020204" pitchFamily="34" charset="0"/>
              </a:defRPr>
            </a:lvl6pPr>
            <a:lvl7pPr marL="2971800" indent="-228600" algn="ctr" eaLnBrk="0" fontAlgn="base" hangingPunct="0">
              <a:spcBef>
                <a:spcPct val="0"/>
              </a:spcBef>
              <a:spcAft>
                <a:spcPct val="0"/>
              </a:spcAft>
              <a:defRPr>
                <a:solidFill>
                  <a:schemeClr val="accent1"/>
                </a:solidFill>
                <a:latin typeface="Arial" panose="020B0604020202020204" pitchFamily="34" charset="0"/>
              </a:defRPr>
            </a:lvl7pPr>
            <a:lvl8pPr marL="3429000" indent="-228600" algn="ctr" eaLnBrk="0" fontAlgn="base" hangingPunct="0">
              <a:spcBef>
                <a:spcPct val="0"/>
              </a:spcBef>
              <a:spcAft>
                <a:spcPct val="0"/>
              </a:spcAft>
              <a:defRPr>
                <a:solidFill>
                  <a:schemeClr val="accent1"/>
                </a:solidFill>
                <a:latin typeface="Arial" panose="020B0604020202020204" pitchFamily="34" charset="0"/>
              </a:defRPr>
            </a:lvl8pPr>
            <a:lvl9pPr marL="3886200" indent="-228600" algn="ctr" eaLnBrk="0" fontAlgn="base" hangingPunct="0">
              <a:spcBef>
                <a:spcPct val="0"/>
              </a:spcBef>
              <a:spcAft>
                <a:spcPct val="0"/>
              </a:spcAft>
              <a:defRPr>
                <a:solidFill>
                  <a:schemeClr val="accent1"/>
                </a:solidFill>
                <a:latin typeface="Arial" panose="020B0604020202020204" pitchFamily="34" charset="0"/>
              </a:defRPr>
            </a:lvl9pPr>
          </a:lstStyle>
          <a:p>
            <a:pPr algn="l"/>
            <a:r>
              <a:rPr lang="nl-NL" altLang="en-US" sz="2600" b="1">
                <a:solidFill>
                  <a:schemeClr val="tx1"/>
                </a:solidFill>
                <a:latin typeface="Tempus Sans ITC" panose="04020404030D07020202" pitchFamily="82" charset="0"/>
              </a:rPr>
              <a:t>Gedragsprocessen</a:t>
            </a:r>
            <a:endParaRPr lang="nl-BE" altLang="en-US" sz="2600" b="1">
              <a:solidFill>
                <a:schemeClr val="tx1"/>
              </a:solidFill>
              <a:latin typeface="Tempus Sans ITC" panose="04020404030D07020202" pitchFamily="82" charset="0"/>
            </a:endParaRPr>
          </a:p>
        </p:txBody>
      </p:sp>
      <p:sp>
        <p:nvSpPr>
          <p:cNvPr id="2" name="Tekstvak 1"/>
          <p:cNvSpPr txBox="1"/>
          <p:nvPr/>
        </p:nvSpPr>
        <p:spPr>
          <a:xfrm>
            <a:off x="8208962" y="461243"/>
            <a:ext cx="4159249" cy="3416320"/>
          </a:xfrm>
          <a:prstGeom prst="rect">
            <a:avLst/>
          </a:prstGeom>
          <a:noFill/>
        </p:spPr>
        <p:txBody>
          <a:bodyPr wrap="square" rtlCol="0">
            <a:spAutoFit/>
          </a:bodyPr>
          <a:lstStyle/>
          <a:p>
            <a:pPr algn="l"/>
            <a:r>
              <a:rPr lang="nl-NL" dirty="0"/>
              <a:t>Als Jesse in de buurt komt van Robin (</a:t>
            </a:r>
            <a:r>
              <a:rPr lang="nl-NL" i="1" dirty="0"/>
              <a:t>gedragsomstandigheden</a:t>
            </a:r>
            <a:r>
              <a:rPr lang="nl-NL" dirty="0"/>
              <a:t>),</a:t>
            </a:r>
          </a:p>
          <a:p>
            <a:pPr algn="l"/>
            <a:r>
              <a:rPr lang="nl-NL" dirty="0"/>
              <a:t>begint hij luidop te lachen (</a:t>
            </a:r>
            <a:r>
              <a:rPr lang="nl-NL" i="1" dirty="0"/>
              <a:t>gedrag</a:t>
            </a:r>
            <a:r>
              <a:rPr lang="nl-NL" dirty="0"/>
              <a:t>), </a:t>
            </a:r>
          </a:p>
          <a:p>
            <a:pPr algn="l"/>
            <a:r>
              <a:rPr lang="nl-NL" dirty="0"/>
              <a:t>zo zielig vindt hij Robin (</a:t>
            </a:r>
            <a:r>
              <a:rPr lang="nl-NL" i="1" dirty="0"/>
              <a:t>gedragsprocessen</a:t>
            </a:r>
            <a:r>
              <a:rPr lang="nl-NL" dirty="0"/>
              <a:t>).</a:t>
            </a:r>
          </a:p>
          <a:p>
            <a:pPr algn="l"/>
            <a:endParaRPr lang="nl-NL" dirty="0"/>
          </a:p>
          <a:p>
            <a:pPr algn="l"/>
            <a:r>
              <a:rPr lang="nl-NL" i="1" dirty="0"/>
              <a:t>Als onderdeel van de innerlijke gedragsprocessen vinden we geactiveerde kenschema’s. </a:t>
            </a:r>
          </a:p>
          <a:p>
            <a:pPr algn="l"/>
            <a:r>
              <a:rPr lang="nl-NL" dirty="0"/>
              <a:t>Is zielig zwak of meelijwekkend, vraagt het om uitlachen of zorgend helpen, </a:t>
            </a:r>
          </a:p>
          <a:p>
            <a:pPr algn="l"/>
            <a:r>
              <a:rPr lang="nl-NL" dirty="0"/>
              <a:t>wanneer is voor mij iemand zielig ?</a:t>
            </a:r>
            <a:endParaRPr lang="nl-BE" dirty="0"/>
          </a:p>
        </p:txBody>
      </p:sp>
      <p:sp>
        <p:nvSpPr>
          <p:cNvPr id="20" name="Tekstvak 19"/>
          <p:cNvSpPr txBox="1"/>
          <p:nvPr/>
        </p:nvSpPr>
        <p:spPr>
          <a:xfrm>
            <a:off x="3057097" y="14219"/>
            <a:ext cx="2773131" cy="584775"/>
          </a:xfrm>
          <a:prstGeom prst="rect">
            <a:avLst/>
          </a:prstGeom>
          <a:solidFill>
            <a:srgbClr val="C00000"/>
          </a:solidFill>
        </p:spPr>
        <p:txBody>
          <a:bodyPr wrap="none" rtlCol="0">
            <a:spAutoFit/>
          </a:bodyPr>
          <a:lstStyle/>
          <a:p>
            <a:r>
              <a:rPr lang="nl-BE" sz="3200" dirty="0">
                <a:solidFill>
                  <a:schemeClr val="bg1"/>
                </a:solidFill>
              </a:rPr>
              <a:t>Gedragscyclus</a:t>
            </a:r>
          </a:p>
        </p:txBody>
      </p:sp>
      <p:pic>
        <p:nvPicPr>
          <p:cNvPr id="3" name="Afbeelding 3"/>
          <p:cNvPicPr>
            <a:picLocks noChangeAspect="1"/>
          </p:cNvPicPr>
          <p:nvPr/>
        </p:nvPicPr>
        <p:blipFill rotWithShape="1">
          <a:blip r:embed="rId5" cstate="print">
            <a:extLst>
              <a:ext uri="{28A0092B-C50C-407E-A947-70E740481C1C}">
                <a14:useLocalDpi xmlns:a14="http://schemas.microsoft.com/office/drawing/2010/main" val="0"/>
              </a:ext>
            </a:extLst>
          </a:blip>
          <a:srcRect l="14788" t="4096" r="15438" b="18375"/>
          <a:stretch/>
        </p:blipFill>
        <p:spPr>
          <a:xfrm>
            <a:off x="6141344" y="4095701"/>
            <a:ext cx="3731318" cy="2332087"/>
          </a:xfrm>
          <a:prstGeom prst="rect">
            <a:avLst/>
          </a:prstGeom>
        </p:spPr>
      </p:pic>
      <p:sp>
        <p:nvSpPr>
          <p:cNvPr id="5" name="Tekstvak 4"/>
          <p:cNvSpPr txBox="1"/>
          <p:nvPr/>
        </p:nvSpPr>
        <p:spPr>
          <a:xfrm>
            <a:off x="6890657" y="6452672"/>
            <a:ext cx="1828800" cy="369332"/>
          </a:xfrm>
          <a:prstGeom prst="rect">
            <a:avLst/>
          </a:prstGeom>
          <a:noFill/>
        </p:spPr>
        <p:txBody>
          <a:bodyPr wrap="square" rtlCol="0">
            <a:spAutoFit/>
          </a:bodyPr>
          <a:lstStyle/>
          <a:p>
            <a:pPr algn="l"/>
            <a:r>
              <a:rPr lang="nl-NL"/>
              <a:t>KiVa Game</a:t>
            </a:r>
            <a:endParaRPr lang="nl-BE"/>
          </a:p>
        </p:txBody>
      </p:sp>
    </p:spTree>
    <p:extLst>
      <p:ext uri="{BB962C8B-B14F-4D97-AF65-F5344CB8AC3E}">
        <p14:creationId xmlns:p14="http://schemas.microsoft.com/office/powerpoint/2010/main" val="3500107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9645"/>
                                        </p:tgtEl>
                                        <p:attrNameLst>
                                          <p:attrName>style.visibility</p:attrName>
                                        </p:attrNameLst>
                                      </p:cBhvr>
                                      <p:to>
                                        <p:strVal val="visible"/>
                                      </p:to>
                                    </p:set>
                                    <p:anim calcmode="lin" valueType="num">
                                      <p:cBhvr additive="base">
                                        <p:cTn id="7" dur="500" fill="hold"/>
                                        <p:tgtEl>
                                          <p:spTgt spid="69645"/>
                                        </p:tgtEl>
                                        <p:attrNameLst>
                                          <p:attrName>ppt_x</p:attrName>
                                        </p:attrNameLst>
                                      </p:cBhvr>
                                      <p:tavLst>
                                        <p:tav tm="0">
                                          <p:val>
                                            <p:strVal val="#ppt_x"/>
                                          </p:val>
                                        </p:tav>
                                        <p:tav tm="100000">
                                          <p:val>
                                            <p:strVal val="#ppt_x"/>
                                          </p:val>
                                        </p:tav>
                                      </p:tavLst>
                                    </p:anim>
                                    <p:anim calcmode="lin" valueType="num">
                                      <p:cBhvr additive="base">
                                        <p:cTn id="8" dur="500" fill="hold"/>
                                        <p:tgtEl>
                                          <p:spTgt spid="6964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69634"/>
                                        </p:tgtEl>
                                        <p:attrNameLst>
                                          <p:attrName>style.visibility</p:attrName>
                                        </p:attrNameLst>
                                      </p:cBhvr>
                                      <p:to>
                                        <p:strVal val="visible"/>
                                      </p:to>
                                    </p:set>
                                    <p:animEffect transition="in" filter="blinds(horizontal)">
                                      <p:cBhvr>
                                        <p:cTn id="13" dur="500"/>
                                        <p:tgtEl>
                                          <p:spTgt spid="6963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69635"/>
                                        </p:tgtEl>
                                        <p:attrNameLst>
                                          <p:attrName>style.visibility</p:attrName>
                                        </p:attrNameLst>
                                      </p:cBhvr>
                                      <p:to>
                                        <p:strVal val="visible"/>
                                      </p:to>
                                    </p:set>
                                    <p:animEffect transition="in" filter="blinds(horizontal)">
                                      <p:cBhvr>
                                        <p:cTn id="18" dur="500"/>
                                        <p:tgtEl>
                                          <p:spTgt spid="6963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69636"/>
                                        </p:tgtEl>
                                        <p:attrNameLst>
                                          <p:attrName>style.visibility</p:attrName>
                                        </p:attrNameLst>
                                      </p:cBhvr>
                                      <p:to>
                                        <p:strVal val="visible"/>
                                      </p:to>
                                    </p:set>
                                    <p:animEffect transition="in" filter="blinds(horizontal)">
                                      <p:cBhvr>
                                        <p:cTn id="23" dur="500"/>
                                        <p:tgtEl>
                                          <p:spTgt spid="69636"/>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8" presetClass="emph" presetSubtype="0" fill="hold" nodeType="clickEffect">
                                  <p:stCondLst>
                                    <p:cond delay="0"/>
                                  </p:stCondLst>
                                  <p:childTnLst>
                                    <p:animRot by="21600000">
                                      <p:cBhvr>
                                        <p:cTn id="27" dur="2000" fill="hold"/>
                                        <p:tgtEl>
                                          <p:spTgt spid="69644"/>
                                        </p:tgtEl>
                                        <p:attrNameLst>
                                          <p:attrName>r</p:attrName>
                                        </p:attrNameLst>
                                      </p:cBhvr>
                                    </p:animRot>
                                  </p:childTnLst>
                                </p:cTn>
                              </p:par>
                            </p:childTnLst>
                          </p:cTn>
                        </p:par>
                      </p:childTnLst>
                    </p:cTn>
                  </p:par>
                  <p:par>
                    <p:cTn id="28" fill="hold" nodeType="clickPar">
                      <p:stCondLst>
                        <p:cond delay="indefinite"/>
                      </p:stCondLst>
                      <p:childTnLst>
                        <p:par>
                          <p:cTn id="29" fill="hold" nodeType="withGroup">
                            <p:stCondLst>
                              <p:cond delay="0"/>
                            </p:stCondLst>
                            <p:childTnLst>
                              <p:par>
                                <p:cTn id="30" presetID="6" presetClass="emph" presetSubtype="0" fill="hold" nodeType="clickEffect">
                                  <p:stCondLst>
                                    <p:cond delay="0"/>
                                  </p:stCondLst>
                                  <p:childTnLst>
                                    <p:animScale>
                                      <p:cBhvr>
                                        <p:cTn id="31" dur="2000" fill="hold"/>
                                        <p:tgtEl>
                                          <p:spTgt spid="69646"/>
                                        </p:tgtEl>
                                      </p:cBhvr>
                                      <p:by x="150000" y="150000"/>
                                    </p:animScale>
                                  </p:childTnLst>
                                </p:cTn>
                              </p:par>
                            </p:childTnLst>
                          </p:cTn>
                        </p:par>
                      </p:childTnLst>
                    </p:cTn>
                  </p:par>
                  <p:par>
                    <p:cTn id="32" fill="hold" nodeType="clickPar">
                      <p:stCondLst>
                        <p:cond delay="indefinite"/>
                      </p:stCondLst>
                      <p:childTnLst>
                        <p:par>
                          <p:cTn id="33" fill="hold" nodeType="withGroup">
                            <p:stCondLst>
                              <p:cond delay="0"/>
                            </p:stCondLst>
                            <p:childTnLst>
                              <p:par>
                                <p:cTn id="34" presetID="6" presetClass="emph" presetSubtype="0" fill="hold" nodeType="clickEffect">
                                  <p:stCondLst>
                                    <p:cond delay="0"/>
                                  </p:stCondLst>
                                  <p:childTnLst>
                                    <p:animScale>
                                      <p:cBhvr>
                                        <p:cTn id="35" dur="2000" fill="hold"/>
                                        <p:tgtEl>
                                          <p:spTgt spid="69647"/>
                                        </p:tgtEl>
                                      </p:cBhvr>
                                      <p:by x="150000" y="150000"/>
                                    </p:animScale>
                                  </p:childTnLst>
                                </p:cTn>
                              </p:par>
                            </p:childTnLst>
                          </p:cTn>
                        </p:par>
                      </p:childTnLst>
                    </p:cTn>
                  </p:par>
                  <p:par>
                    <p:cTn id="36" fill="hold" nodeType="clickPar">
                      <p:stCondLst>
                        <p:cond delay="indefinite"/>
                      </p:stCondLst>
                      <p:childTnLst>
                        <p:par>
                          <p:cTn id="37" fill="hold" nodeType="withGroup">
                            <p:stCondLst>
                              <p:cond delay="0"/>
                            </p:stCondLst>
                            <p:childTnLst>
                              <p:par>
                                <p:cTn id="38" presetID="6" presetClass="emph" presetSubtype="0" fill="hold" nodeType="clickEffect">
                                  <p:stCondLst>
                                    <p:cond delay="0"/>
                                  </p:stCondLst>
                                  <p:childTnLst>
                                    <p:animScale>
                                      <p:cBhvr>
                                        <p:cTn id="39" dur="2000" fill="hold"/>
                                        <p:tgtEl>
                                          <p:spTgt spid="69648"/>
                                        </p:tgtEl>
                                      </p:cBhvr>
                                      <p:by x="150000" y="150000"/>
                                    </p:animScale>
                                  </p:childTnLst>
                                </p:cTn>
                              </p:par>
                            </p:childTnLst>
                          </p:cTn>
                        </p:par>
                      </p:childTnLst>
                    </p:cTn>
                  </p:par>
                  <p:par>
                    <p:cTn id="40" fill="hold" nodeType="clickPar">
                      <p:stCondLst>
                        <p:cond delay="indefinite"/>
                      </p:stCondLst>
                      <p:childTnLst>
                        <p:par>
                          <p:cTn id="41" fill="hold" nodeType="withGroup">
                            <p:stCondLst>
                              <p:cond delay="0"/>
                            </p:stCondLst>
                            <p:childTnLst>
                              <p:par>
                                <p:cTn id="42" presetID="6" presetClass="emph" presetSubtype="0" fill="hold" nodeType="clickEffect">
                                  <p:stCondLst>
                                    <p:cond delay="0"/>
                                  </p:stCondLst>
                                  <p:childTnLst>
                                    <p:animScale>
                                      <p:cBhvr>
                                        <p:cTn id="43" dur="2000" fill="hold"/>
                                        <p:tgtEl>
                                          <p:spTgt spid="69649"/>
                                        </p:tgtEl>
                                      </p:cBhvr>
                                      <p:by x="150000" y="150000"/>
                                    </p:animScale>
                                  </p:childTnLst>
                                </p:cTn>
                              </p:par>
                            </p:childTnLst>
                          </p:cTn>
                        </p:par>
                      </p:childTnLst>
                    </p:cTn>
                  </p:par>
                  <p:par>
                    <p:cTn id="44" fill="hold" nodeType="clickPar">
                      <p:stCondLst>
                        <p:cond delay="indefinite"/>
                      </p:stCondLst>
                      <p:childTnLst>
                        <p:par>
                          <p:cTn id="45" fill="hold" nodeType="withGroup">
                            <p:stCondLst>
                              <p:cond delay="0"/>
                            </p:stCondLst>
                            <p:childTnLst>
                              <p:par>
                                <p:cTn id="46" presetID="8" presetClass="emph" presetSubtype="0" fill="hold" grpId="0" nodeType="clickEffect">
                                  <p:stCondLst>
                                    <p:cond delay="0"/>
                                  </p:stCondLst>
                                  <p:childTnLst>
                                    <p:animRot by="21600000">
                                      <p:cBhvr>
                                        <p:cTn id="47" dur="2000" fill="hold"/>
                                        <p:tgtEl>
                                          <p:spTgt spid="69639"/>
                                        </p:tgtEl>
                                        <p:attrNameLst>
                                          <p:attrName>r</p:attrName>
                                        </p:attrNameLst>
                                      </p:cBhvr>
                                    </p:animRot>
                                  </p:childTnLst>
                                </p:cTn>
                              </p:par>
                            </p:childTnLst>
                          </p:cTn>
                        </p:par>
                      </p:childTnLst>
                    </p:cTn>
                  </p:par>
                  <p:par>
                    <p:cTn id="48" fill="hold" nodeType="clickPar">
                      <p:stCondLst>
                        <p:cond delay="indefinite"/>
                      </p:stCondLst>
                      <p:childTnLst>
                        <p:par>
                          <p:cTn id="49" fill="hold" nodeType="withGroup">
                            <p:stCondLst>
                              <p:cond delay="0"/>
                            </p:stCondLst>
                            <p:childTnLst>
                              <p:par>
                                <p:cTn id="50" presetID="6" presetClass="emph" presetSubtype="0" fill="hold" nodeType="clickEffect">
                                  <p:stCondLst>
                                    <p:cond delay="0"/>
                                  </p:stCondLst>
                                  <p:childTnLst>
                                    <p:animScale>
                                      <p:cBhvr>
                                        <p:cTn id="51" dur="2000" fill="hold"/>
                                        <p:tgtEl>
                                          <p:spTgt spid="69640"/>
                                        </p:tgtEl>
                                      </p:cBhvr>
                                      <p:by x="150000" y="150000"/>
                                    </p:animScale>
                                  </p:childTnLst>
                                </p:cTn>
                              </p:par>
                            </p:childTnLst>
                          </p:cTn>
                        </p:par>
                      </p:childTnLst>
                    </p:cTn>
                  </p:par>
                  <p:par>
                    <p:cTn id="52" fill="hold" nodeType="clickPar">
                      <p:stCondLst>
                        <p:cond delay="indefinite"/>
                      </p:stCondLst>
                      <p:childTnLst>
                        <p:par>
                          <p:cTn id="53" fill="hold" nodeType="withGroup">
                            <p:stCondLst>
                              <p:cond delay="0"/>
                            </p:stCondLst>
                            <p:childTnLst>
                              <p:par>
                                <p:cTn id="54" presetID="6" presetClass="emph" presetSubtype="0" fill="hold" nodeType="clickEffect">
                                  <p:stCondLst>
                                    <p:cond delay="0"/>
                                  </p:stCondLst>
                                  <p:childTnLst>
                                    <p:animScale>
                                      <p:cBhvr>
                                        <p:cTn id="55" dur="2000" fill="hold"/>
                                        <p:tgtEl>
                                          <p:spTgt spid="69641"/>
                                        </p:tgtEl>
                                      </p:cBhvr>
                                      <p:by x="150000" y="150000"/>
                                    </p:animScale>
                                  </p:childTnLst>
                                </p:cTn>
                              </p:par>
                            </p:childTnLst>
                          </p:cTn>
                        </p:par>
                      </p:childTnLst>
                    </p:cTn>
                  </p:par>
                  <p:par>
                    <p:cTn id="56" fill="hold" nodeType="clickPar">
                      <p:stCondLst>
                        <p:cond delay="indefinite"/>
                      </p:stCondLst>
                      <p:childTnLst>
                        <p:par>
                          <p:cTn id="57" fill="hold" nodeType="withGroup">
                            <p:stCondLst>
                              <p:cond delay="0"/>
                            </p:stCondLst>
                            <p:childTnLst>
                              <p:par>
                                <p:cTn id="58" presetID="6" presetClass="emph" presetSubtype="0" fill="hold" nodeType="clickEffect">
                                  <p:stCondLst>
                                    <p:cond delay="0"/>
                                  </p:stCondLst>
                                  <p:childTnLst>
                                    <p:animScale>
                                      <p:cBhvr>
                                        <p:cTn id="59" dur="2000" fill="hold"/>
                                        <p:tgtEl>
                                          <p:spTgt spid="6964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4" grpId="0" animBg="1"/>
      <p:bldP spid="69635" grpId="0" animBg="1"/>
      <p:bldP spid="69636" grpId="0" animBg="1"/>
      <p:bldP spid="69639" grpId="0"/>
      <p:bldP spid="6964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al 1"/>
          <p:cNvSpPr/>
          <p:nvPr/>
        </p:nvSpPr>
        <p:spPr>
          <a:xfrm>
            <a:off x="2751220" y="954505"/>
            <a:ext cx="6015790" cy="57510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cxnSp>
        <p:nvCxnSpPr>
          <p:cNvPr id="4" name="Rechte verbindingslijn 3"/>
          <p:cNvCxnSpPr>
            <a:stCxn id="2" idx="0"/>
          </p:cNvCxnSpPr>
          <p:nvPr/>
        </p:nvCxnSpPr>
        <p:spPr>
          <a:xfrm>
            <a:off x="5759115" y="954505"/>
            <a:ext cx="0" cy="2959769"/>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 name="Rechte verbindingslijn 5"/>
          <p:cNvCxnSpPr/>
          <p:nvPr/>
        </p:nvCxnSpPr>
        <p:spPr>
          <a:xfrm flipH="1">
            <a:off x="3505200" y="3914274"/>
            <a:ext cx="2253917" cy="1788695"/>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7" name="Rechte verbindingslijn 6"/>
          <p:cNvCxnSpPr/>
          <p:nvPr/>
        </p:nvCxnSpPr>
        <p:spPr>
          <a:xfrm>
            <a:off x="5759115" y="3914274"/>
            <a:ext cx="2502569" cy="1467852"/>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sp>
        <p:nvSpPr>
          <p:cNvPr id="14" name="Tekstvak 13"/>
          <p:cNvSpPr txBox="1"/>
          <p:nvPr/>
        </p:nvSpPr>
        <p:spPr>
          <a:xfrm>
            <a:off x="3290361" y="2959951"/>
            <a:ext cx="2189747" cy="369332"/>
          </a:xfrm>
          <a:prstGeom prst="rect">
            <a:avLst/>
          </a:prstGeom>
          <a:noFill/>
        </p:spPr>
        <p:txBody>
          <a:bodyPr wrap="square" rtlCol="0">
            <a:spAutoFit/>
          </a:bodyPr>
          <a:lstStyle/>
          <a:p>
            <a:r>
              <a:rPr lang="nl-BE" dirty="0"/>
              <a:t>Begripsinvulling</a:t>
            </a:r>
          </a:p>
        </p:txBody>
      </p:sp>
      <p:sp>
        <p:nvSpPr>
          <p:cNvPr id="15" name="Tekstvak 14"/>
          <p:cNvSpPr txBox="1"/>
          <p:nvPr/>
        </p:nvSpPr>
        <p:spPr>
          <a:xfrm>
            <a:off x="6317130" y="2959951"/>
            <a:ext cx="1891865" cy="369332"/>
          </a:xfrm>
          <a:prstGeom prst="rect">
            <a:avLst/>
          </a:prstGeom>
          <a:noFill/>
        </p:spPr>
        <p:txBody>
          <a:bodyPr wrap="none" rtlCol="0">
            <a:spAutoFit/>
          </a:bodyPr>
          <a:lstStyle/>
          <a:p>
            <a:r>
              <a:rPr lang="nl-BE" dirty="0"/>
              <a:t>Gedragsinvulling</a:t>
            </a:r>
          </a:p>
        </p:txBody>
      </p:sp>
      <p:sp>
        <p:nvSpPr>
          <p:cNvPr id="16" name="Tekstvak 15"/>
          <p:cNvSpPr txBox="1"/>
          <p:nvPr/>
        </p:nvSpPr>
        <p:spPr>
          <a:xfrm>
            <a:off x="4963737" y="4666157"/>
            <a:ext cx="1833964" cy="369332"/>
          </a:xfrm>
          <a:prstGeom prst="rect">
            <a:avLst/>
          </a:prstGeom>
          <a:noFill/>
        </p:spPr>
        <p:txBody>
          <a:bodyPr wrap="none" rtlCol="0">
            <a:spAutoFit/>
          </a:bodyPr>
          <a:lstStyle/>
          <a:p>
            <a:r>
              <a:rPr lang="nl-BE" dirty="0"/>
              <a:t>Contextinvulling</a:t>
            </a:r>
          </a:p>
        </p:txBody>
      </p:sp>
      <p:sp>
        <p:nvSpPr>
          <p:cNvPr id="17" name="Tekstvak 16"/>
          <p:cNvSpPr txBox="1"/>
          <p:nvPr/>
        </p:nvSpPr>
        <p:spPr>
          <a:xfrm>
            <a:off x="4779280" y="185064"/>
            <a:ext cx="2239139" cy="584775"/>
          </a:xfrm>
          <a:prstGeom prst="rect">
            <a:avLst/>
          </a:prstGeom>
          <a:solidFill>
            <a:srgbClr val="C00000"/>
          </a:solidFill>
        </p:spPr>
        <p:txBody>
          <a:bodyPr wrap="none" rtlCol="0">
            <a:spAutoFit/>
          </a:bodyPr>
          <a:lstStyle/>
          <a:p>
            <a:r>
              <a:rPr lang="nl-BE" sz="3200" dirty="0">
                <a:solidFill>
                  <a:schemeClr val="bg1"/>
                </a:solidFill>
              </a:rPr>
              <a:t>Kenschema</a:t>
            </a:r>
          </a:p>
        </p:txBody>
      </p:sp>
      <p:sp>
        <p:nvSpPr>
          <p:cNvPr id="18" name="Tekstvak 17"/>
          <p:cNvSpPr txBox="1"/>
          <p:nvPr/>
        </p:nvSpPr>
        <p:spPr>
          <a:xfrm>
            <a:off x="4030643" y="5184563"/>
            <a:ext cx="4154342" cy="369332"/>
          </a:xfrm>
          <a:prstGeom prst="rect">
            <a:avLst/>
          </a:prstGeom>
          <a:noFill/>
        </p:spPr>
        <p:txBody>
          <a:bodyPr wrap="none" rtlCol="0">
            <a:spAutoFit/>
          </a:bodyPr>
          <a:lstStyle/>
          <a:p>
            <a:r>
              <a:rPr lang="nl-BE" dirty="0">
                <a:solidFill>
                  <a:schemeClr val="bg1"/>
                </a:solidFill>
              </a:rPr>
              <a:t>Wie of wat zielig is, trekt mijn aandacht</a:t>
            </a:r>
          </a:p>
        </p:txBody>
      </p:sp>
      <p:sp>
        <p:nvSpPr>
          <p:cNvPr id="19" name="Tekstvak 18"/>
          <p:cNvSpPr txBox="1"/>
          <p:nvPr/>
        </p:nvSpPr>
        <p:spPr>
          <a:xfrm>
            <a:off x="5782175" y="3370302"/>
            <a:ext cx="3393686" cy="646331"/>
          </a:xfrm>
          <a:prstGeom prst="rect">
            <a:avLst/>
          </a:prstGeom>
          <a:noFill/>
        </p:spPr>
        <p:txBody>
          <a:bodyPr wrap="none" rtlCol="0">
            <a:spAutoFit/>
          </a:bodyPr>
          <a:lstStyle/>
          <a:p>
            <a:r>
              <a:rPr lang="nl-BE" dirty="0">
                <a:solidFill>
                  <a:schemeClr val="bg1"/>
                </a:solidFill>
              </a:rPr>
              <a:t>Wie of wat zielig is, </a:t>
            </a:r>
          </a:p>
          <a:p>
            <a:r>
              <a:rPr lang="nl-BE" dirty="0">
                <a:solidFill>
                  <a:schemeClr val="bg1"/>
                </a:solidFill>
              </a:rPr>
              <a:t>vraagt om uitlachen en </a:t>
            </a:r>
            <a:r>
              <a:rPr lang="nl-BE" dirty="0" err="1">
                <a:solidFill>
                  <a:schemeClr val="bg1"/>
                </a:solidFill>
              </a:rPr>
              <a:t>peste</a:t>
            </a:r>
            <a:r>
              <a:rPr lang="nl-BE" dirty="0" err="1"/>
              <a:t>n</a:t>
            </a:r>
            <a:r>
              <a:rPr lang="nl-BE" dirty="0" err="1">
                <a:solidFill>
                  <a:schemeClr val="bg1"/>
                </a:solidFill>
              </a:rPr>
              <a:t>n</a:t>
            </a:r>
            <a:endParaRPr lang="nl-BE" dirty="0">
              <a:solidFill>
                <a:schemeClr val="bg1"/>
              </a:solidFill>
            </a:endParaRPr>
          </a:p>
        </p:txBody>
      </p:sp>
      <p:sp>
        <p:nvSpPr>
          <p:cNvPr id="20" name="Tekstvak 19"/>
          <p:cNvSpPr txBox="1"/>
          <p:nvPr/>
        </p:nvSpPr>
        <p:spPr>
          <a:xfrm>
            <a:off x="2960070" y="3355085"/>
            <a:ext cx="2378215" cy="646331"/>
          </a:xfrm>
          <a:prstGeom prst="rect">
            <a:avLst/>
          </a:prstGeom>
          <a:noFill/>
        </p:spPr>
        <p:txBody>
          <a:bodyPr wrap="none" rtlCol="0">
            <a:spAutoFit/>
          </a:bodyPr>
          <a:lstStyle/>
          <a:p>
            <a:r>
              <a:rPr lang="nl-BE" dirty="0">
                <a:solidFill>
                  <a:schemeClr val="bg1"/>
                </a:solidFill>
              </a:rPr>
              <a:t>Zielig is lachwekkend,</a:t>
            </a:r>
          </a:p>
          <a:p>
            <a:r>
              <a:rPr lang="nl-BE" dirty="0">
                <a:solidFill>
                  <a:schemeClr val="bg1"/>
                </a:solidFill>
              </a:rPr>
              <a:t>is flauw en te gek</a:t>
            </a:r>
          </a:p>
        </p:txBody>
      </p:sp>
      <p:sp>
        <p:nvSpPr>
          <p:cNvPr id="3" name="Tekstvak 2"/>
          <p:cNvSpPr txBox="1"/>
          <p:nvPr/>
        </p:nvSpPr>
        <p:spPr>
          <a:xfrm>
            <a:off x="2960070" y="3981635"/>
            <a:ext cx="2148602" cy="923330"/>
          </a:xfrm>
          <a:prstGeom prst="rect">
            <a:avLst/>
          </a:prstGeom>
          <a:noFill/>
        </p:spPr>
        <p:txBody>
          <a:bodyPr wrap="none" rtlCol="0">
            <a:spAutoFit/>
          </a:bodyPr>
          <a:lstStyle/>
          <a:p>
            <a:r>
              <a:rPr lang="nl-BE" dirty="0">
                <a:solidFill>
                  <a:srgbClr val="FF0000"/>
                </a:solidFill>
              </a:rPr>
              <a:t>Zielig is zwak,</a:t>
            </a:r>
          </a:p>
          <a:p>
            <a:r>
              <a:rPr lang="nl-BE" dirty="0">
                <a:solidFill>
                  <a:srgbClr val="FF0000"/>
                </a:solidFill>
              </a:rPr>
              <a:t>hulpbehoevend en </a:t>
            </a:r>
          </a:p>
          <a:p>
            <a:r>
              <a:rPr lang="nl-BE" dirty="0">
                <a:solidFill>
                  <a:srgbClr val="FF0000"/>
                </a:solidFill>
              </a:rPr>
              <a:t>meelijwekkend</a:t>
            </a:r>
          </a:p>
        </p:txBody>
      </p:sp>
      <p:sp>
        <p:nvSpPr>
          <p:cNvPr id="5" name="Tekstvak 4"/>
          <p:cNvSpPr txBox="1"/>
          <p:nvPr/>
        </p:nvSpPr>
        <p:spPr>
          <a:xfrm>
            <a:off x="6898105" y="4027435"/>
            <a:ext cx="3443379" cy="646331"/>
          </a:xfrm>
          <a:prstGeom prst="rect">
            <a:avLst/>
          </a:prstGeom>
          <a:noFill/>
        </p:spPr>
        <p:txBody>
          <a:bodyPr wrap="none" rtlCol="0">
            <a:spAutoFit/>
          </a:bodyPr>
          <a:lstStyle/>
          <a:p>
            <a:r>
              <a:rPr lang="nl-BE" dirty="0">
                <a:solidFill>
                  <a:srgbClr val="FF0000"/>
                </a:solidFill>
              </a:rPr>
              <a:t>Wie of wat zielig is,</a:t>
            </a:r>
          </a:p>
          <a:p>
            <a:r>
              <a:rPr lang="nl-BE" dirty="0">
                <a:solidFill>
                  <a:srgbClr val="FF0000"/>
                </a:solidFill>
              </a:rPr>
              <a:t>zet me aan tot begrip en helpen</a:t>
            </a:r>
          </a:p>
        </p:txBody>
      </p:sp>
      <p:sp>
        <p:nvSpPr>
          <p:cNvPr id="8" name="Tekstvak 7"/>
          <p:cNvSpPr txBox="1"/>
          <p:nvPr/>
        </p:nvSpPr>
        <p:spPr>
          <a:xfrm>
            <a:off x="3825428" y="5592840"/>
            <a:ext cx="4125553" cy="369332"/>
          </a:xfrm>
          <a:prstGeom prst="rect">
            <a:avLst/>
          </a:prstGeom>
          <a:noFill/>
        </p:spPr>
        <p:txBody>
          <a:bodyPr wrap="none" rtlCol="0">
            <a:spAutoFit/>
          </a:bodyPr>
          <a:lstStyle/>
          <a:p>
            <a:r>
              <a:rPr lang="nl-BE" dirty="0">
                <a:solidFill>
                  <a:srgbClr val="FF0000"/>
                </a:solidFill>
              </a:rPr>
              <a:t>Wie of wat zielig is, maakt me gevoelig</a:t>
            </a:r>
          </a:p>
        </p:txBody>
      </p:sp>
      <p:pic>
        <p:nvPicPr>
          <p:cNvPr id="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7977985" y="109564"/>
            <a:ext cx="4096657" cy="2530381"/>
          </a:xfrm>
          <a:prstGeom prst="rect">
            <a:avLst/>
          </a:prstGeom>
          <a:noFill/>
          <a:ln/>
        </p:spPr>
      </p:pic>
      <p:sp>
        <p:nvSpPr>
          <p:cNvPr id="11" name="Tekstvak 10"/>
          <p:cNvSpPr txBox="1"/>
          <p:nvPr/>
        </p:nvSpPr>
        <p:spPr>
          <a:xfrm>
            <a:off x="9930728" y="2302852"/>
            <a:ext cx="2261272" cy="468181"/>
          </a:xfrm>
          <a:prstGeom prst="rect">
            <a:avLst/>
          </a:prstGeom>
          <a:noFill/>
        </p:spPr>
        <p:txBody>
          <a:bodyPr wrap="square" rtlCol="0">
            <a:spAutoFit/>
          </a:bodyPr>
          <a:lstStyle/>
          <a:p>
            <a:pPr algn="l"/>
            <a:r>
              <a:rPr lang="nl-NL" sz="2400"/>
              <a:t>Netwerk</a:t>
            </a:r>
            <a:endParaRPr lang="nl-BE" sz="2400"/>
          </a:p>
        </p:txBody>
      </p:sp>
      <p:pic>
        <p:nvPicPr>
          <p:cNvPr id="13" name="Afbeelding 4"/>
          <p:cNvPicPr>
            <a:picLocks noChangeAspect="1"/>
          </p:cNvPicPr>
          <p:nvPr/>
        </p:nvPicPr>
        <p:blipFill rotWithShape="1">
          <a:blip r:embed="rId3" cstate="print">
            <a:extLst>
              <a:ext uri="{28A0092B-C50C-407E-A947-70E740481C1C}">
                <a14:useLocalDpi xmlns:a14="http://schemas.microsoft.com/office/drawing/2010/main" val="0"/>
              </a:ext>
            </a:extLst>
          </a:blip>
          <a:srcRect l="-652" t="27372" r="49203" b="48456"/>
          <a:stretch/>
        </p:blipFill>
        <p:spPr>
          <a:xfrm>
            <a:off x="0" y="5788821"/>
            <a:ext cx="2655930" cy="556643"/>
          </a:xfrm>
          <a:prstGeom prst="rect">
            <a:avLst/>
          </a:prstGeom>
        </p:spPr>
      </p:pic>
      <p:pic>
        <p:nvPicPr>
          <p:cNvPr id="23" name="Afbeelding 4"/>
          <p:cNvPicPr>
            <a:picLocks noChangeAspect="1"/>
          </p:cNvPicPr>
          <p:nvPr/>
        </p:nvPicPr>
        <p:blipFill rotWithShape="1">
          <a:blip r:embed="rId3" cstate="print">
            <a:extLst>
              <a:ext uri="{28A0092B-C50C-407E-A947-70E740481C1C}">
                <a14:useLocalDpi xmlns:a14="http://schemas.microsoft.com/office/drawing/2010/main" val="0"/>
              </a:ext>
            </a:extLst>
          </a:blip>
          <a:srcRect l="-652" t="27372" r="49203" b="48456"/>
          <a:stretch/>
        </p:blipFill>
        <p:spPr>
          <a:xfrm>
            <a:off x="-89270" y="5035489"/>
            <a:ext cx="2655930" cy="556643"/>
          </a:xfrm>
          <a:prstGeom prst="rect">
            <a:avLst/>
          </a:prstGeom>
        </p:spPr>
      </p:pic>
      <p:pic>
        <p:nvPicPr>
          <p:cNvPr id="25" name="Afbeelding 4"/>
          <p:cNvPicPr>
            <a:picLocks noChangeAspect="1"/>
          </p:cNvPicPr>
          <p:nvPr/>
        </p:nvPicPr>
        <p:blipFill rotWithShape="1">
          <a:blip r:embed="rId3" cstate="print">
            <a:extLst>
              <a:ext uri="{28A0092B-C50C-407E-A947-70E740481C1C}">
                <a14:useLocalDpi xmlns:a14="http://schemas.microsoft.com/office/drawing/2010/main" val="0"/>
              </a:ext>
            </a:extLst>
          </a:blip>
          <a:srcRect l="-652" t="27372" r="49203" b="48456"/>
          <a:stretch/>
        </p:blipFill>
        <p:spPr>
          <a:xfrm>
            <a:off x="-72850" y="4251978"/>
            <a:ext cx="2655930" cy="556643"/>
          </a:xfrm>
          <a:prstGeom prst="rect">
            <a:avLst/>
          </a:prstGeom>
        </p:spPr>
      </p:pic>
      <p:sp>
        <p:nvSpPr>
          <p:cNvPr id="26" name="Tekstvak 25"/>
          <p:cNvSpPr txBox="1"/>
          <p:nvPr/>
        </p:nvSpPr>
        <p:spPr>
          <a:xfrm>
            <a:off x="175806" y="4808621"/>
            <a:ext cx="2591834" cy="1754326"/>
          </a:xfrm>
          <a:prstGeom prst="rect">
            <a:avLst/>
          </a:prstGeom>
          <a:noFill/>
        </p:spPr>
        <p:txBody>
          <a:bodyPr wrap="square" rtlCol="0">
            <a:spAutoFit/>
          </a:bodyPr>
          <a:lstStyle/>
          <a:p>
            <a:pPr algn="l"/>
            <a:r>
              <a:rPr lang="nl-NL" sz="1200"/>
              <a:t>Neurologisch hersencellen netwerk</a:t>
            </a:r>
          </a:p>
          <a:p>
            <a:pPr algn="l"/>
            <a:endParaRPr lang="nl-NL" sz="1200"/>
          </a:p>
          <a:p>
            <a:pPr algn="l"/>
            <a:endParaRPr lang="nl-NL" sz="2400"/>
          </a:p>
          <a:p>
            <a:pPr algn="l"/>
            <a:r>
              <a:rPr lang="nl-NL" sz="1200"/>
              <a:t>Cognitief schema netwerk</a:t>
            </a:r>
          </a:p>
          <a:p>
            <a:pPr algn="l"/>
            <a:endParaRPr lang="nl-NL" sz="1200"/>
          </a:p>
          <a:p>
            <a:pPr algn="l"/>
            <a:endParaRPr lang="nl-NL" sz="2400"/>
          </a:p>
          <a:p>
            <a:pPr algn="l"/>
            <a:r>
              <a:rPr lang="nl-NL" sz="1200"/>
              <a:t>Reëel sociaal netwerk</a:t>
            </a:r>
          </a:p>
        </p:txBody>
      </p:sp>
      <p:pic>
        <p:nvPicPr>
          <p:cNvPr id="10" name="Afbeelding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75767" y="2857234"/>
            <a:ext cx="2036703" cy="1422048"/>
          </a:xfrm>
          <a:prstGeom prst="rect">
            <a:avLst/>
          </a:prstGeom>
        </p:spPr>
      </p:pic>
      <p:pic>
        <p:nvPicPr>
          <p:cNvPr id="31" name="Afbeelding 31"/>
          <p:cNvPicPr>
            <a:picLocks noChangeAspect="1"/>
          </p:cNvPicPr>
          <p:nvPr/>
        </p:nvPicPr>
        <p:blipFill rotWithShape="1">
          <a:blip r:embed="rId5" cstate="print">
            <a:extLst>
              <a:ext uri="{28A0092B-C50C-407E-A947-70E740481C1C}">
                <a14:useLocalDpi xmlns:a14="http://schemas.microsoft.com/office/drawing/2010/main" val="0"/>
              </a:ext>
            </a:extLst>
          </a:blip>
          <a:srcRect l="14699" t="10320" r="9098" b="8847"/>
          <a:stretch/>
        </p:blipFill>
        <p:spPr>
          <a:xfrm>
            <a:off x="8822403" y="4678650"/>
            <a:ext cx="3190067" cy="19034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3" name="Tekstvak 32"/>
          <p:cNvSpPr txBox="1"/>
          <p:nvPr/>
        </p:nvSpPr>
        <p:spPr>
          <a:xfrm>
            <a:off x="9054725" y="6597878"/>
            <a:ext cx="3976382" cy="215444"/>
          </a:xfrm>
          <a:prstGeom prst="rect">
            <a:avLst/>
          </a:prstGeom>
          <a:noFill/>
        </p:spPr>
        <p:txBody>
          <a:bodyPr wrap="square" rtlCol="0">
            <a:spAutoFit/>
          </a:bodyPr>
          <a:lstStyle/>
          <a:p>
            <a:pPr algn="l"/>
            <a:r>
              <a:rPr lang="nl-NL" sz="800"/>
              <a:t>Source : Daniel Kahneman</a:t>
            </a:r>
            <a:endParaRPr lang="nl-BE" sz="800"/>
          </a:p>
        </p:txBody>
      </p:sp>
      <p:pic>
        <p:nvPicPr>
          <p:cNvPr id="12" name="Afbeelding 20"/>
          <p:cNvPicPr>
            <a:picLocks noChangeAspect="1"/>
          </p:cNvPicPr>
          <p:nvPr/>
        </p:nvPicPr>
        <p:blipFill rotWithShape="1">
          <a:blip r:embed="rId6" cstate="print">
            <a:extLst>
              <a:ext uri="{28A0092B-C50C-407E-A947-70E740481C1C}">
                <a14:useLocalDpi xmlns:a14="http://schemas.microsoft.com/office/drawing/2010/main" val="0"/>
              </a:ext>
            </a:extLst>
          </a:blip>
          <a:srcRect l="13752" r="14380" b="10077"/>
          <a:stretch/>
        </p:blipFill>
        <p:spPr>
          <a:xfrm>
            <a:off x="-18429" y="-240872"/>
            <a:ext cx="3684666" cy="2593326"/>
          </a:xfrm>
          <a:prstGeom prst="rect">
            <a:avLst/>
          </a:prstGeom>
        </p:spPr>
      </p:pic>
      <p:sp>
        <p:nvSpPr>
          <p:cNvPr id="22" name="Tekstvak 21"/>
          <p:cNvSpPr txBox="1"/>
          <p:nvPr/>
        </p:nvSpPr>
        <p:spPr>
          <a:xfrm>
            <a:off x="4196618" y="6621011"/>
            <a:ext cx="8846352" cy="230832"/>
          </a:xfrm>
          <a:prstGeom prst="rect">
            <a:avLst/>
          </a:prstGeom>
          <a:noFill/>
        </p:spPr>
        <p:txBody>
          <a:bodyPr wrap="square" rtlCol="0">
            <a:spAutoFit/>
          </a:bodyPr>
          <a:lstStyle/>
          <a:p>
            <a:pPr algn="l"/>
            <a:r>
              <a:rPr lang="nl-NL" sz="900" dirty="0"/>
              <a:t>Zie o.m. folder :  </a:t>
            </a:r>
            <a:r>
              <a:rPr lang="nl-NL" sz="900" dirty="0">
                <a:hlinkClick r:id="rId7"/>
              </a:rPr>
              <a:t>http://www.psychcom-research.be/pesten-cognitiefprint.doc</a:t>
            </a:r>
            <a:endParaRPr lang="nl-BE" sz="900" dirty="0"/>
          </a:p>
        </p:txBody>
      </p:sp>
    </p:spTree>
    <p:extLst>
      <p:ext uri="{BB962C8B-B14F-4D97-AF65-F5344CB8AC3E}">
        <p14:creationId xmlns:p14="http://schemas.microsoft.com/office/powerpoint/2010/main" val="33803725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325" y="785813"/>
            <a:ext cx="9144000"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Text Box 6"/>
          <p:cNvSpPr txBox="1">
            <a:spLocks noChangeArrowheads="1"/>
          </p:cNvSpPr>
          <p:nvPr/>
        </p:nvSpPr>
        <p:spPr bwMode="auto">
          <a:xfrm>
            <a:off x="2794000" y="785813"/>
            <a:ext cx="64214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en-US">
                <a:solidFill>
                  <a:schemeClr val="bg1"/>
                </a:solidFill>
                <a:latin typeface="Verdana" panose="020B0604030504040204" pitchFamily="34" charset="0"/>
              </a:rPr>
              <a:t>Externe benadering       versus      interne benadering</a:t>
            </a:r>
          </a:p>
          <a:p>
            <a:pPr eaLnBrk="1" hangingPunct="1"/>
            <a:r>
              <a:rPr lang="nl-BE" altLang="en-US">
                <a:solidFill>
                  <a:schemeClr val="bg1"/>
                </a:solidFill>
                <a:latin typeface="Verdana" panose="020B0604030504040204" pitchFamily="34" charset="0"/>
              </a:rPr>
              <a:t>                       van (probleem)gedrag</a:t>
            </a:r>
            <a:endParaRPr lang="nl-NL" altLang="en-US">
              <a:solidFill>
                <a:schemeClr val="bg1"/>
              </a:solidFill>
              <a:latin typeface="Verdana" panose="020B0604030504040204" pitchFamily="34" charset="0"/>
            </a:endParaRPr>
          </a:p>
        </p:txBody>
      </p:sp>
      <p:sp>
        <p:nvSpPr>
          <p:cNvPr id="51205" name="Tekstvak 6"/>
          <p:cNvSpPr txBox="1">
            <a:spLocks noChangeArrowheads="1"/>
          </p:cNvSpPr>
          <p:nvPr/>
        </p:nvSpPr>
        <p:spPr bwMode="auto">
          <a:xfrm>
            <a:off x="1500188" y="6000750"/>
            <a:ext cx="74691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en-US"/>
              <a:t>OMKANT                             BUITENKANT                     BINNENKANT</a:t>
            </a:r>
          </a:p>
          <a:p>
            <a:pPr eaLnBrk="1" hangingPunct="1"/>
            <a:r>
              <a:rPr lang="nl-BE" altLang="en-US"/>
              <a:t>PRESSIE                             EXPRESSIE                       IMPRESSIE</a:t>
            </a:r>
          </a:p>
        </p:txBody>
      </p:sp>
      <p:sp>
        <p:nvSpPr>
          <p:cNvPr id="2" name="Rechthoek 1"/>
          <p:cNvSpPr/>
          <p:nvPr/>
        </p:nvSpPr>
        <p:spPr>
          <a:xfrm rot="16401302">
            <a:off x="7169904" y="2283588"/>
            <a:ext cx="7461558" cy="1200329"/>
          </a:xfrm>
          <a:prstGeom prst="rect">
            <a:avLst/>
          </a:prstGeom>
        </p:spPr>
        <p:txBody>
          <a:bodyPr wrap="square">
            <a:spAutoFit/>
          </a:bodyPr>
          <a:lstStyle/>
          <a:p>
            <a:pPr>
              <a:defRPr/>
            </a:pPr>
            <a:r>
              <a:rPr lang="nl-BE" altLang="nl-BE" b="1" dirty="0">
                <a:solidFill>
                  <a:srgbClr val="FF0066"/>
                </a:solidFill>
                <a:effectLst>
                  <a:outerShdw blurRad="38100" dist="38100" dir="2700000" algn="tl">
                    <a:srgbClr val="C0C0C0"/>
                  </a:outerShdw>
                </a:effectLst>
                <a:latin typeface="Tahoma"/>
                <a:ea typeface="+mj-ea"/>
                <a:cs typeface="+mj-cs"/>
              </a:rPr>
              <a:t>. van gedragsgericht naar persoonsgericht</a:t>
            </a:r>
          </a:p>
          <a:p>
            <a:pPr>
              <a:defRPr/>
            </a:pPr>
            <a:r>
              <a:rPr lang="nl-BE" altLang="nl-BE" b="1" dirty="0">
                <a:solidFill>
                  <a:srgbClr val="FF0066"/>
                </a:solidFill>
                <a:effectLst>
                  <a:outerShdw blurRad="38100" dist="38100" dir="2700000" algn="tl">
                    <a:srgbClr val="C0C0C0"/>
                  </a:outerShdw>
                </a:effectLst>
                <a:latin typeface="Tahoma"/>
                <a:ea typeface="+mj-ea"/>
                <a:cs typeface="+mj-cs"/>
              </a:rPr>
              <a:t>. van gedrag naar achtergrond &amp; context van gedrag</a:t>
            </a:r>
            <a:endParaRPr lang="nl-BE" altLang="nl-BE" dirty="0"/>
          </a:p>
          <a:p>
            <a:pPr>
              <a:defRPr/>
            </a:pPr>
            <a:r>
              <a:rPr lang="nl-BE" altLang="nl-BE" b="1" dirty="0">
                <a:solidFill>
                  <a:srgbClr val="FF0066"/>
                </a:solidFill>
                <a:effectLst>
                  <a:outerShdw blurRad="38100" dist="38100" dir="2700000" algn="tl">
                    <a:srgbClr val="C0C0C0"/>
                  </a:outerShdw>
                </a:effectLst>
                <a:latin typeface="Tahoma"/>
                <a:ea typeface="+mj-ea"/>
                <a:cs typeface="+mj-cs"/>
              </a:rPr>
              <a:t>. van perspectief volwassene naar perspectief jongere</a:t>
            </a:r>
          </a:p>
          <a:p>
            <a:pPr>
              <a:defRPr/>
            </a:pPr>
            <a:r>
              <a:rPr lang="nl-BE" altLang="nl-BE" b="1">
                <a:solidFill>
                  <a:srgbClr val="FF0066"/>
                </a:solidFill>
                <a:effectLst>
                  <a:outerShdw blurRad="38100" dist="38100" dir="2700000" algn="tl">
                    <a:srgbClr val="C0C0C0"/>
                  </a:outerShdw>
                </a:effectLst>
                <a:latin typeface="Tahoma"/>
                <a:ea typeface="+mj-ea"/>
                <a:cs typeface="+mj-cs"/>
              </a:rPr>
              <a:t>. van </a:t>
            </a:r>
            <a:r>
              <a:rPr lang="nl-BE" altLang="nl-BE" b="1" dirty="0">
                <a:solidFill>
                  <a:srgbClr val="FF0066"/>
                </a:solidFill>
                <a:effectLst>
                  <a:outerShdw blurRad="38100" dist="38100" dir="2700000" algn="tl">
                    <a:srgbClr val="C0C0C0"/>
                  </a:outerShdw>
                </a:effectLst>
                <a:latin typeface="Tahoma"/>
                <a:ea typeface="+mj-ea"/>
                <a:cs typeface="+mj-cs"/>
              </a:rPr>
              <a:t>neen-houding naar ja-houding indien</a:t>
            </a:r>
          </a:p>
        </p:txBody>
      </p:sp>
    </p:spTree>
    <p:extLst>
      <p:ext uri="{BB962C8B-B14F-4D97-AF65-F5344CB8AC3E}">
        <p14:creationId xmlns:p14="http://schemas.microsoft.com/office/powerpoint/2010/main" val="730835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Enkele vragen als smaakmaker</a:t>
            </a:r>
            <a:endParaRPr lang="nl-BE"/>
          </a:p>
        </p:txBody>
      </p:sp>
      <p:sp>
        <p:nvSpPr>
          <p:cNvPr id="3" name="Tijdelijke aanduiding voor inhoud 2"/>
          <p:cNvSpPr>
            <a:spLocks noGrp="1"/>
          </p:cNvSpPr>
          <p:nvPr>
            <p:ph idx="1"/>
          </p:nvPr>
        </p:nvSpPr>
        <p:spPr>
          <a:xfrm>
            <a:off x="838201" y="1825625"/>
            <a:ext cx="4167753" cy="1961696"/>
          </a:xfrm>
          <a:solidFill>
            <a:schemeClr val="accent4">
              <a:lumMod val="75000"/>
              <a:lumOff val="25000"/>
            </a:schemeClr>
          </a:solidFill>
          <a:ln>
            <a:noFill/>
          </a:ln>
        </p:spPr>
        <p:style>
          <a:lnRef idx="0">
            <a:scrgbClr r="0" g="0" b="0"/>
          </a:lnRef>
          <a:fillRef idx="0">
            <a:scrgbClr r="0" g="0" b="0"/>
          </a:fillRef>
          <a:effectRef idx="0">
            <a:scrgbClr r="0" g="0" b="0"/>
          </a:effectRef>
          <a:fontRef idx="minor">
            <a:schemeClr val="accent2"/>
          </a:fontRef>
        </p:style>
        <p:txBody>
          <a:bodyPr>
            <a:normAutofit fontScale="92500" lnSpcReduction="20000"/>
          </a:bodyPr>
          <a:lstStyle/>
          <a:p>
            <a:r>
              <a:rPr lang="nl-NL" dirty="0"/>
              <a:t>Door pesten centraal te stellen, komt het er dan niet gemakkelijk rond te draaien?  Uit onderzoek blijkt dat scholen met meer aandacht voor pesten, er meer mee te maken hebben. </a:t>
            </a:r>
            <a:br>
              <a:rPr lang="nl-BE" dirty="0"/>
            </a:br>
            <a:r>
              <a:rPr lang="nl-NL" dirty="0"/>
              <a:t>Zie: </a:t>
            </a:r>
            <a:r>
              <a:rPr lang="nl-BE" sz="1100" b="0" i="0" dirty="0">
                <a:solidFill>
                  <a:srgbClr val="006621"/>
                </a:solidFill>
                <a:effectLst/>
                <a:latin typeface="Roboto-Regular"/>
                <a:hlinkClick r:id="rId2"/>
              </a:rPr>
              <a:t>ideas.time.com › 2013/10/10 › anti-bully...</a:t>
            </a:r>
            <a:endParaRPr lang="nl-BE" sz="1100" dirty="0"/>
          </a:p>
        </p:txBody>
      </p:sp>
      <p:sp>
        <p:nvSpPr>
          <p:cNvPr id="4" name="Tekstvak 3"/>
          <p:cNvSpPr txBox="1"/>
          <p:nvPr/>
        </p:nvSpPr>
        <p:spPr>
          <a:xfrm>
            <a:off x="5304064" y="1825625"/>
            <a:ext cx="1828800" cy="1477328"/>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l"/>
            <a:r>
              <a:rPr lang="nl-NL"/>
              <a:t>Spreken we beter van pestslachtoffer of van pestsurvivor?</a:t>
            </a:r>
            <a:endParaRPr lang="nl-BE"/>
          </a:p>
        </p:txBody>
      </p:sp>
      <p:sp>
        <p:nvSpPr>
          <p:cNvPr id="6" name="Tekstvak 5"/>
          <p:cNvSpPr txBox="1"/>
          <p:nvPr/>
        </p:nvSpPr>
        <p:spPr>
          <a:xfrm>
            <a:off x="5801179" y="4638079"/>
            <a:ext cx="6322786" cy="2000548"/>
          </a:xfrm>
          <a:prstGeom prst="rect">
            <a:avLst/>
          </a:prstGeom>
          <a:noFill/>
        </p:spPr>
        <p:txBody>
          <a:bodyPr wrap="square">
            <a:spAutoFit/>
          </a:bodyPr>
          <a:lstStyle/>
          <a:p>
            <a:r>
              <a:rPr lang="nl-NL" dirty="0">
                <a:hlinkClick r:id="rId3"/>
              </a:rPr>
              <a:t>Inleidend videofragment </a:t>
            </a:r>
          </a:p>
          <a:p>
            <a:r>
              <a:rPr lang="nl-NL" dirty="0">
                <a:hlinkClick r:id="rId3"/>
              </a:rPr>
              <a:t>Childline over impact pesten</a:t>
            </a:r>
            <a:endParaRPr lang="nl-NL" dirty="0"/>
          </a:p>
          <a:p>
            <a:endParaRPr lang="nl-NL" dirty="0"/>
          </a:p>
          <a:p>
            <a:r>
              <a:rPr lang="nl-BE" sz="1200" dirty="0">
                <a:hlinkClick r:id="rId4"/>
              </a:rPr>
              <a:t>http://pesteninhetnieuws.blogspot.be/</a:t>
            </a:r>
            <a:endParaRPr lang="nl-NL" sz="1200" dirty="0"/>
          </a:p>
          <a:p>
            <a:endParaRPr lang="nl-NL" dirty="0"/>
          </a:p>
          <a:p>
            <a:r>
              <a:rPr lang="nl-BE" sz="1000" b="1" i="0" dirty="0" err="1">
                <a:solidFill>
                  <a:srgbClr val="252525"/>
                </a:solidFill>
                <a:effectLst/>
                <a:latin typeface="Helvetica Neue"/>
              </a:rPr>
              <a:t>ChildLine</a:t>
            </a:r>
            <a:r>
              <a:rPr lang="nl-BE" sz="1000" b="0" i="0" dirty="0">
                <a:solidFill>
                  <a:srgbClr val="252525"/>
                </a:solidFill>
                <a:effectLst/>
                <a:latin typeface="Helvetica Neue"/>
              </a:rPr>
              <a:t> is a free 24-hour </a:t>
            </a:r>
            <a:r>
              <a:rPr lang="nl-BE" sz="1000" b="0" i="0" dirty="0" err="1">
                <a:solidFill>
                  <a:srgbClr val="252525"/>
                </a:solidFill>
                <a:effectLst/>
                <a:latin typeface="Helvetica Neue"/>
              </a:rPr>
              <a:t>counselling</a:t>
            </a:r>
            <a:r>
              <a:rPr lang="nl-BE" sz="1000" b="0" i="0" dirty="0">
                <a:solidFill>
                  <a:srgbClr val="252525"/>
                </a:solidFill>
                <a:effectLst/>
                <a:latin typeface="Helvetica Neue"/>
              </a:rPr>
              <a:t> service </a:t>
            </a:r>
            <a:r>
              <a:rPr lang="nl-BE" sz="1000" b="0" i="0" dirty="0" err="1">
                <a:solidFill>
                  <a:srgbClr val="252525"/>
                </a:solidFill>
                <a:effectLst/>
                <a:latin typeface="Helvetica Neue"/>
              </a:rPr>
              <a:t>for</a:t>
            </a:r>
            <a:r>
              <a:rPr lang="nl-BE" sz="1000" b="0" i="0" dirty="0">
                <a:solidFill>
                  <a:srgbClr val="252525"/>
                </a:solidFill>
                <a:effectLst/>
                <a:latin typeface="Helvetica Neue"/>
              </a:rPr>
              <a:t> </a:t>
            </a:r>
            <a:r>
              <a:rPr lang="nl-BE" sz="1000" b="0" i="0" dirty="0" err="1">
                <a:solidFill>
                  <a:srgbClr val="252525"/>
                </a:solidFill>
                <a:effectLst/>
                <a:latin typeface="Helvetica Neue"/>
              </a:rPr>
              <a:t>children</a:t>
            </a:r>
            <a:r>
              <a:rPr lang="nl-BE" sz="1000" b="0" i="0" dirty="0">
                <a:solidFill>
                  <a:srgbClr val="252525"/>
                </a:solidFill>
                <a:effectLst/>
                <a:latin typeface="Helvetica Neue"/>
              </a:rPr>
              <a:t> </a:t>
            </a:r>
            <a:r>
              <a:rPr lang="nl-BE" sz="1000" b="0" i="0" dirty="0" err="1">
                <a:solidFill>
                  <a:srgbClr val="252525"/>
                </a:solidFill>
                <a:effectLst/>
                <a:latin typeface="Helvetica Neue"/>
              </a:rPr>
              <a:t>and</a:t>
            </a:r>
            <a:r>
              <a:rPr lang="nl-BE" sz="1000" b="0" i="0" dirty="0">
                <a:solidFill>
                  <a:srgbClr val="252525"/>
                </a:solidFill>
                <a:effectLst/>
                <a:latin typeface="Helvetica Neue"/>
              </a:rPr>
              <a:t> </a:t>
            </a:r>
            <a:r>
              <a:rPr lang="nl-BE" sz="1000" b="0" i="0" u="none" strike="noStrike" dirty="0" err="1">
                <a:solidFill>
                  <a:srgbClr val="5A3696"/>
                </a:solidFill>
                <a:effectLst/>
                <a:latin typeface="Helvetica Neue"/>
                <a:hlinkClick r:id="rId5" tooltip="Adolescence"/>
              </a:rPr>
              <a:t>young</a:t>
            </a:r>
            <a:r>
              <a:rPr lang="nl-BE" sz="1000" b="0" i="0" u="none" strike="noStrike" dirty="0">
                <a:solidFill>
                  <a:srgbClr val="5A3696"/>
                </a:solidFill>
                <a:effectLst/>
                <a:latin typeface="Helvetica Neue"/>
                <a:hlinkClick r:id="rId5" tooltip="Adolescence"/>
              </a:rPr>
              <a:t> </a:t>
            </a:r>
            <a:r>
              <a:rPr lang="nl-BE" sz="1000" b="0" i="0" u="none" strike="noStrike" dirty="0" err="1">
                <a:solidFill>
                  <a:srgbClr val="5A3696"/>
                </a:solidFill>
                <a:effectLst/>
                <a:latin typeface="Helvetica Neue"/>
                <a:hlinkClick r:id="rId5" tooltip="Adolescence"/>
              </a:rPr>
              <a:t>people</a:t>
            </a:r>
            <a:r>
              <a:rPr lang="nl-BE" sz="1000" b="0" i="0" dirty="0">
                <a:solidFill>
                  <a:srgbClr val="252525"/>
                </a:solidFill>
                <a:effectLst/>
                <a:latin typeface="Helvetica Neue"/>
              </a:rPr>
              <a:t> up </a:t>
            </a:r>
            <a:r>
              <a:rPr lang="nl-BE" sz="1000" b="0" i="0" dirty="0" err="1">
                <a:solidFill>
                  <a:srgbClr val="252525"/>
                </a:solidFill>
                <a:effectLst/>
                <a:latin typeface="Helvetica Neue"/>
              </a:rPr>
              <a:t>to</a:t>
            </a:r>
            <a:r>
              <a:rPr lang="nl-BE" sz="1000" b="0" i="0" dirty="0">
                <a:solidFill>
                  <a:srgbClr val="252525"/>
                </a:solidFill>
                <a:effectLst/>
                <a:latin typeface="Helvetica Neue"/>
              </a:rPr>
              <a:t> </a:t>
            </a:r>
            <a:r>
              <a:rPr lang="nl-BE" sz="1000" b="0" i="0" dirty="0" err="1">
                <a:solidFill>
                  <a:srgbClr val="252525"/>
                </a:solidFill>
                <a:effectLst/>
                <a:latin typeface="Helvetica Neue"/>
              </a:rPr>
              <a:t>their</a:t>
            </a:r>
            <a:r>
              <a:rPr lang="nl-BE" sz="1000" b="0" i="0" dirty="0">
                <a:solidFill>
                  <a:srgbClr val="252525"/>
                </a:solidFill>
                <a:effectLst/>
                <a:latin typeface="Helvetica Neue"/>
              </a:rPr>
              <a:t> 19th </a:t>
            </a:r>
            <a:r>
              <a:rPr lang="nl-BE" sz="1000" b="0" i="0" dirty="0" err="1">
                <a:solidFill>
                  <a:srgbClr val="252525"/>
                </a:solidFill>
                <a:effectLst/>
                <a:latin typeface="Helvetica Neue"/>
              </a:rPr>
              <a:t>birthday</a:t>
            </a:r>
            <a:r>
              <a:rPr lang="nl-BE" sz="1000" b="0" i="0" dirty="0">
                <a:solidFill>
                  <a:srgbClr val="252525"/>
                </a:solidFill>
                <a:effectLst/>
                <a:latin typeface="Helvetica Neue"/>
              </a:rPr>
              <a:t> in </a:t>
            </a:r>
            <a:r>
              <a:rPr lang="nl-BE" sz="1000" b="0" i="0" dirty="0" err="1">
                <a:solidFill>
                  <a:srgbClr val="252525"/>
                </a:solidFill>
                <a:effectLst/>
                <a:latin typeface="Helvetica Neue"/>
              </a:rPr>
              <a:t>the</a:t>
            </a:r>
            <a:r>
              <a:rPr lang="nl-BE" sz="1000" b="0" i="0" dirty="0">
                <a:solidFill>
                  <a:srgbClr val="252525"/>
                </a:solidFill>
                <a:effectLst/>
                <a:latin typeface="Helvetica Neue"/>
              </a:rPr>
              <a:t> </a:t>
            </a:r>
            <a:r>
              <a:rPr lang="nl-BE" sz="1000" b="0" i="0" u="none" strike="noStrike" dirty="0">
                <a:solidFill>
                  <a:srgbClr val="5A3696"/>
                </a:solidFill>
                <a:effectLst/>
                <a:latin typeface="Helvetica Neue"/>
                <a:hlinkClick r:id="rId6" tooltip="UK"/>
              </a:rPr>
              <a:t>UK</a:t>
            </a:r>
            <a:r>
              <a:rPr lang="nl-BE" sz="1000" b="0" i="0" dirty="0">
                <a:solidFill>
                  <a:srgbClr val="252525"/>
                </a:solidFill>
                <a:effectLst/>
                <a:latin typeface="Helvetica Neue"/>
              </a:rPr>
              <a:t> </a:t>
            </a:r>
            <a:r>
              <a:rPr lang="nl-BE" sz="1000" b="0" i="0" dirty="0" err="1">
                <a:solidFill>
                  <a:srgbClr val="252525"/>
                </a:solidFill>
                <a:effectLst/>
                <a:latin typeface="Helvetica Neue"/>
              </a:rPr>
              <a:t>provided</a:t>
            </a:r>
            <a:r>
              <a:rPr lang="nl-BE" sz="1000" b="0" i="0" dirty="0">
                <a:solidFill>
                  <a:srgbClr val="252525"/>
                </a:solidFill>
                <a:effectLst/>
                <a:latin typeface="Helvetica Neue"/>
              </a:rPr>
              <a:t> </a:t>
            </a:r>
            <a:r>
              <a:rPr lang="nl-BE" sz="1000" b="0" i="0" dirty="0" err="1">
                <a:solidFill>
                  <a:srgbClr val="252525"/>
                </a:solidFill>
                <a:effectLst/>
                <a:latin typeface="Helvetica Neue"/>
              </a:rPr>
              <a:t>by</a:t>
            </a:r>
            <a:r>
              <a:rPr lang="nl-BE" sz="1000" b="0" i="0" dirty="0">
                <a:solidFill>
                  <a:srgbClr val="252525"/>
                </a:solidFill>
                <a:effectLst/>
                <a:latin typeface="Helvetica Neue"/>
              </a:rPr>
              <a:t> </a:t>
            </a:r>
            <a:r>
              <a:rPr lang="nl-BE" sz="1000" b="0" i="0" dirty="0" err="1">
                <a:solidFill>
                  <a:srgbClr val="252525"/>
                </a:solidFill>
                <a:effectLst/>
                <a:latin typeface="Helvetica Neue"/>
              </a:rPr>
              <a:t>the</a:t>
            </a:r>
            <a:r>
              <a:rPr lang="nl-BE" sz="1000" b="0" i="0" dirty="0">
                <a:solidFill>
                  <a:srgbClr val="252525"/>
                </a:solidFill>
                <a:effectLst/>
                <a:latin typeface="Helvetica Neue"/>
              </a:rPr>
              <a:t> </a:t>
            </a:r>
            <a:r>
              <a:rPr lang="nl-NL" sz="1000" b="0" i="0" dirty="0">
                <a:solidFill>
                  <a:srgbClr val="5A3696"/>
                </a:solidFill>
                <a:effectLst/>
                <a:latin typeface="Helvetica Neue"/>
              </a:rPr>
              <a:t> </a:t>
            </a:r>
            <a:r>
              <a:rPr lang="nl-BE" sz="1000" b="1" i="0" dirty="0">
                <a:solidFill>
                  <a:srgbClr val="252525"/>
                </a:solidFill>
                <a:effectLst/>
                <a:latin typeface="Helvetica Neue"/>
              </a:rPr>
              <a:t>National Society </a:t>
            </a:r>
            <a:r>
              <a:rPr lang="nl-BE" sz="1000" b="1" i="0" dirty="0" err="1">
                <a:solidFill>
                  <a:srgbClr val="252525"/>
                </a:solidFill>
                <a:effectLst/>
                <a:latin typeface="Helvetica Neue"/>
              </a:rPr>
              <a:t>for</a:t>
            </a:r>
            <a:r>
              <a:rPr lang="nl-BE" sz="1000" b="1" i="0" dirty="0">
                <a:solidFill>
                  <a:srgbClr val="252525"/>
                </a:solidFill>
                <a:effectLst/>
                <a:latin typeface="Helvetica Neue"/>
              </a:rPr>
              <a:t> </a:t>
            </a:r>
            <a:r>
              <a:rPr lang="nl-BE" sz="1000" b="1" i="0" dirty="0" err="1">
                <a:solidFill>
                  <a:srgbClr val="252525"/>
                </a:solidFill>
                <a:effectLst/>
                <a:latin typeface="Helvetica Neue"/>
              </a:rPr>
              <a:t>the</a:t>
            </a:r>
            <a:r>
              <a:rPr lang="nl-BE" sz="1000" b="1" i="0" dirty="0">
                <a:solidFill>
                  <a:srgbClr val="252525"/>
                </a:solidFill>
                <a:effectLst/>
                <a:latin typeface="Helvetica Neue"/>
              </a:rPr>
              <a:t> Prevention of </a:t>
            </a:r>
            <a:r>
              <a:rPr lang="nl-BE" sz="1000" b="1" i="0" dirty="0" err="1">
                <a:solidFill>
                  <a:srgbClr val="252525"/>
                </a:solidFill>
                <a:effectLst/>
                <a:latin typeface="Helvetica Neue"/>
              </a:rPr>
              <a:t>Cruelty</a:t>
            </a:r>
            <a:r>
              <a:rPr lang="nl-BE" sz="1000" b="1" i="0" dirty="0">
                <a:solidFill>
                  <a:srgbClr val="252525"/>
                </a:solidFill>
                <a:effectLst/>
                <a:latin typeface="Helvetica Neue"/>
              </a:rPr>
              <a:t> </a:t>
            </a:r>
            <a:r>
              <a:rPr lang="nl-BE" sz="1000" b="1" i="0" dirty="0" err="1">
                <a:solidFill>
                  <a:srgbClr val="252525"/>
                </a:solidFill>
                <a:effectLst/>
                <a:latin typeface="Helvetica Neue"/>
              </a:rPr>
              <a:t>to</a:t>
            </a:r>
            <a:r>
              <a:rPr lang="nl-BE" sz="1000" b="1" i="0" dirty="0">
                <a:solidFill>
                  <a:srgbClr val="252525"/>
                </a:solidFill>
                <a:effectLst/>
                <a:latin typeface="Helvetica Neue"/>
              </a:rPr>
              <a:t> </a:t>
            </a:r>
            <a:r>
              <a:rPr lang="nl-BE" sz="1000" b="1" i="0" dirty="0" err="1">
                <a:solidFill>
                  <a:srgbClr val="252525"/>
                </a:solidFill>
                <a:effectLst/>
                <a:latin typeface="Helvetica Neue"/>
              </a:rPr>
              <a:t>Children</a:t>
            </a:r>
            <a:r>
              <a:rPr lang="nl-NL" sz="1000" b="1" i="0" dirty="0">
                <a:solidFill>
                  <a:srgbClr val="252525"/>
                </a:solidFill>
                <a:effectLst/>
                <a:latin typeface="Helvetica Neue"/>
              </a:rPr>
              <a:t>. </a:t>
            </a:r>
            <a:r>
              <a:rPr lang="nl-BE" sz="1000" b="0" i="0" dirty="0" err="1">
                <a:solidFill>
                  <a:srgbClr val="252525"/>
                </a:solidFill>
                <a:effectLst/>
                <a:latin typeface="Helvetica Neue"/>
              </a:rPr>
              <a:t>ChildLine</a:t>
            </a:r>
            <a:r>
              <a:rPr lang="nl-BE" sz="1000" b="0" i="0" dirty="0">
                <a:solidFill>
                  <a:srgbClr val="252525"/>
                </a:solidFill>
                <a:effectLst/>
                <a:latin typeface="Helvetica Neue"/>
              </a:rPr>
              <a:t> deals </a:t>
            </a:r>
            <a:r>
              <a:rPr lang="nl-BE" sz="1000" b="0" i="0" dirty="0" err="1">
                <a:solidFill>
                  <a:srgbClr val="252525"/>
                </a:solidFill>
                <a:effectLst/>
                <a:latin typeface="Helvetica Neue"/>
              </a:rPr>
              <a:t>with</a:t>
            </a:r>
            <a:r>
              <a:rPr lang="nl-BE" sz="1000" b="0" i="0" dirty="0">
                <a:solidFill>
                  <a:srgbClr val="252525"/>
                </a:solidFill>
                <a:effectLst/>
                <a:latin typeface="Helvetica Neue"/>
              </a:rPr>
              <a:t> </a:t>
            </a:r>
            <a:r>
              <a:rPr lang="nl-BE" sz="1000" b="0" i="0" dirty="0" err="1">
                <a:solidFill>
                  <a:srgbClr val="252525"/>
                </a:solidFill>
                <a:effectLst/>
                <a:latin typeface="Helvetica Neue"/>
              </a:rPr>
              <a:t>any</a:t>
            </a:r>
            <a:r>
              <a:rPr lang="nl-BE" sz="1000" b="0" i="0" dirty="0">
                <a:solidFill>
                  <a:srgbClr val="252525"/>
                </a:solidFill>
                <a:effectLst/>
                <a:latin typeface="Helvetica Neue"/>
              </a:rPr>
              <a:t> issue </a:t>
            </a:r>
            <a:r>
              <a:rPr lang="nl-BE" sz="1000" b="0" i="0" dirty="0" err="1">
                <a:solidFill>
                  <a:srgbClr val="252525"/>
                </a:solidFill>
                <a:effectLst/>
                <a:latin typeface="Helvetica Neue"/>
              </a:rPr>
              <a:t>which</a:t>
            </a:r>
            <a:r>
              <a:rPr lang="nl-BE" sz="1000" b="0" i="0" dirty="0">
                <a:solidFill>
                  <a:srgbClr val="252525"/>
                </a:solidFill>
                <a:effectLst/>
                <a:latin typeface="Helvetica Neue"/>
              </a:rPr>
              <a:t> </a:t>
            </a:r>
            <a:r>
              <a:rPr lang="nl-BE" sz="1000" b="0" i="0" dirty="0" err="1">
                <a:solidFill>
                  <a:srgbClr val="252525"/>
                </a:solidFill>
                <a:effectLst/>
                <a:latin typeface="Helvetica Neue"/>
              </a:rPr>
              <a:t>causes</a:t>
            </a:r>
            <a:r>
              <a:rPr lang="nl-BE" sz="1000" b="0" i="0" dirty="0">
                <a:solidFill>
                  <a:srgbClr val="252525"/>
                </a:solidFill>
                <a:effectLst/>
                <a:latin typeface="Helvetica Neue"/>
              </a:rPr>
              <a:t> </a:t>
            </a:r>
            <a:r>
              <a:rPr lang="nl-BE" sz="1000" b="0" i="0" dirty="0" err="1">
                <a:solidFill>
                  <a:srgbClr val="252525"/>
                </a:solidFill>
                <a:effectLst/>
                <a:latin typeface="Helvetica Neue"/>
              </a:rPr>
              <a:t>distress</a:t>
            </a:r>
            <a:r>
              <a:rPr lang="nl-BE" sz="1000" b="0" i="0" dirty="0">
                <a:solidFill>
                  <a:srgbClr val="252525"/>
                </a:solidFill>
                <a:effectLst/>
                <a:latin typeface="Helvetica Neue"/>
              </a:rPr>
              <a:t> or concern, common issues dealt </a:t>
            </a:r>
            <a:r>
              <a:rPr lang="nl-BE" sz="1000" b="0" i="0" dirty="0" err="1">
                <a:solidFill>
                  <a:srgbClr val="252525"/>
                </a:solidFill>
                <a:effectLst/>
                <a:latin typeface="Helvetica Neue"/>
              </a:rPr>
              <a:t>with</a:t>
            </a:r>
            <a:r>
              <a:rPr lang="nl-BE" sz="1000" b="0" i="0" dirty="0">
                <a:solidFill>
                  <a:srgbClr val="252525"/>
                </a:solidFill>
                <a:effectLst/>
                <a:latin typeface="Helvetica Neue"/>
              </a:rPr>
              <a:t> </a:t>
            </a:r>
            <a:r>
              <a:rPr lang="nl-BE" sz="1000" b="0" i="0" dirty="0" err="1">
                <a:solidFill>
                  <a:srgbClr val="252525"/>
                </a:solidFill>
                <a:effectLst/>
                <a:latin typeface="Helvetica Neue"/>
              </a:rPr>
              <a:t>include</a:t>
            </a:r>
            <a:r>
              <a:rPr lang="nl-BE" sz="1000" b="0" i="0" dirty="0">
                <a:solidFill>
                  <a:srgbClr val="252525"/>
                </a:solidFill>
                <a:effectLst/>
                <a:latin typeface="Helvetica Neue"/>
              </a:rPr>
              <a:t> </a:t>
            </a:r>
            <a:r>
              <a:rPr lang="nl-BE" sz="1000" b="0" i="0" u="none" strike="noStrike" dirty="0" err="1">
                <a:solidFill>
                  <a:srgbClr val="5A3696"/>
                </a:solidFill>
                <a:effectLst/>
                <a:latin typeface="Helvetica Neue"/>
                <a:hlinkClick r:id="rId7" tooltip="Child abuse"/>
              </a:rPr>
              <a:t>child</a:t>
            </a:r>
            <a:r>
              <a:rPr lang="nl-BE" sz="1000" b="0" i="0" u="none" strike="noStrike" dirty="0">
                <a:solidFill>
                  <a:srgbClr val="5A3696"/>
                </a:solidFill>
                <a:effectLst/>
                <a:latin typeface="Helvetica Neue"/>
                <a:hlinkClick r:id="rId7" tooltip="Child abuse"/>
              </a:rPr>
              <a:t> </a:t>
            </a:r>
            <a:r>
              <a:rPr lang="nl-BE" sz="1000" b="0" i="0" u="none" strike="noStrike" dirty="0" err="1">
                <a:solidFill>
                  <a:srgbClr val="5A3696"/>
                </a:solidFill>
                <a:effectLst/>
                <a:latin typeface="Helvetica Neue"/>
                <a:hlinkClick r:id="rId7" tooltip="Child abuse"/>
              </a:rPr>
              <a:t>abuse</a:t>
            </a:r>
            <a:r>
              <a:rPr lang="nl-BE" sz="1000" b="0" i="0" dirty="0">
                <a:solidFill>
                  <a:srgbClr val="252525"/>
                </a:solidFill>
                <a:effectLst/>
                <a:latin typeface="Helvetica Neue"/>
              </a:rPr>
              <a:t>, </a:t>
            </a:r>
            <a:r>
              <a:rPr lang="nl-BE" sz="1000" b="0" i="0" u="none" strike="noStrike" dirty="0" err="1">
                <a:solidFill>
                  <a:srgbClr val="5A3696"/>
                </a:solidFill>
                <a:effectLst/>
                <a:latin typeface="Helvetica Neue"/>
                <a:hlinkClick r:id="rId8" tooltip="Bullying"/>
              </a:rPr>
              <a:t>bullying</a:t>
            </a:r>
            <a:r>
              <a:rPr lang="nl-BE" sz="1000" b="0" i="0" dirty="0">
                <a:solidFill>
                  <a:srgbClr val="252525"/>
                </a:solidFill>
                <a:effectLst/>
                <a:latin typeface="Helvetica Neue"/>
              </a:rPr>
              <a:t>, </a:t>
            </a:r>
            <a:r>
              <a:rPr lang="nl-BE" sz="1000" b="0" i="0" u="none" strike="noStrike" dirty="0" err="1">
                <a:solidFill>
                  <a:srgbClr val="5A3696"/>
                </a:solidFill>
                <a:effectLst/>
                <a:latin typeface="Helvetica Neue"/>
                <a:hlinkClick r:id="rId9" tooltip="Mental illness"/>
              </a:rPr>
              <a:t>mental</a:t>
            </a:r>
            <a:r>
              <a:rPr lang="nl-BE" sz="1000" b="0" i="0" u="none" strike="noStrike" dirty="0">
                <a:solidFill>
                  <a:srgbClr val="5A3696"/>
                </a:solidFill>
                <a:effectLst/>
                <a:latin typeface="Helvetica Neue"/>
                <a:hlinkClick r:id="rId9" tooltip="Mental illness"/>
              </a:rPr>
              <a:t> </a:t>
            </a:r>
            <a:r>
              <a:rPr lang="nl-BE" sz="1000" b="0" i="0" u="none" strike="noStrike" dirty="0" err="1">
                <a:solidFill>
                  <a:srgbClr val="5A3696"/>
                </a:solidFill>
                <a:effectLst/>
                <a:latin typeface="Helvetica Neue"/>
                <a:hlinkClick r:id="rId9" tooltip="Mental illness"/>
              </a:rPr>
              <a:t>illness</a:t>
            </a:r>
            <a:r>
              <a:rPr lang="nl-BE" sz="1000" b="0" i="0" dirty="0">
                <a:solidFill>
                  <a:srgbClr val="252525"/>
                </a:solidFill>
                <a:effectLst/>
                <a:latin typeface="Helvetica Neue"/>
              </a:rPr>
              <a:t>, </a:t>
            </a:r>
            <a:r>
              <a:rPr lang="nl-BE" sz="1000" b="0" i="0" dirty="0" err="1">
                <a:solidFill>
                  <a:srgbClr val="252525"/>
                </a:solidFill>
                <a:effectLst/>
                <a:latin typeface="Helvetica Neue"/>
              </a:rPr>
              <a:t>parental</a:t>
            </a:r>
            <a:r>
              <a:rPr lang="nl-BE" sz="1000" b="0" i="0" dirty="0">
                <a:solidFill>
                  <a:srgbClr val="252525"/>
                </a:solidFill>
                <a:effectLst/>
                <a:latin typeface="Helvetica Neue"/>
              </a:rPr>
              <a:t> </a:t>
            </a:r>
            <a:r>
              <a:rPr lang="nl-BE" sz="1000" b="0" i="0" dirty="0" err="1">
                <a:solidFill>
                  <a:srgbClr val="252525"/>
                </a:solidFill>
                <a:effectLst/>
                <a:latin typeface="Helvetica Neue"/>
              </a:rPr>
              <a:t>separation</a:t>
            </a:r>
            <a:r>
              <a:rPr lang="nl-BE" sz="1000" b="0" i="0" dirty="0">
                <a:solidFill>
                  <a:srgbClr val="252525"/>
                </a:solidFill>
                <a:effectLst/>
                <a:latin typeface="Helvetica Neue"/>
              </a:rPr>
              <a:t> or </a:t>
            </a:r>
            <a:r>
              <a:rPr lang="nl-BE" sz="1000" b="0" i="0" u="none" strike="noStrike" dirty="0" err="1">
                <a:solidFill>
                  <a:srgbClr val="5A3696"/>
                </a:solidFill>
                <a:effectLst/>
                <a:latin typeface="Helvetica Neue"/>
                <a:hlinkClick r:id="rId10" tooltip="Divorce"/>
              </a:rPr>
              <a:t>divorce</a:t>
            </a:r>
            <a:r>
              <a:rPr lang="nl-BE" sz="1000" b="0" i="0" dirty="0">
                <a:solidFill>
                  <a:srgbClr val="252525"/>
                </a:solidFill>
                <a:effectLst/>
                <a:latin typeface="Helvetica Neue"/>
              </a:rPr>
              <a:t>, </a:t>
            </a:r>
            <a:r>
              <a:rPr lang="nl-BE" sz="1000" b="0" i="0" u="none" strike="noStrike" dirty="0" err="1">
                <a:solidFill>
                  <a:srgbClr val="5A3696"/>
                </a:solidFill>
                <a:effectLst/>
                <a:latin typeface="Helvetica Neue"/>
                <a:hlinkClick r:id="rId11" tooltip="Pregnancy"/>
              </a:rPr>
              <a:t>pregnancy</a:t>
            </a:r>
            <a:r>
              <a:rPr lang="nl-BE" sz="1000" b="0" i="0" dirty="0">
                <a:solidFill>
                  <a:srgbClr val="252525"/>
                </a:solidFill>
                <a:effectLst/>
                <a:latin typeface="Helvetica Neue"/>
              </a:rPr>
              <a:t> </a:t>
            </a:r>
            <a:r>
              <a:rPr lang="nl-BE" sz="1000" b="0" i="0" dirty="0" err="1">
                <a:solidFill>
                  <a:srgbClr val="252525"/>
                </a:solidFill>
                <a:effectLst/>
                <a:latin typeface="Helvetica Neue"/>
              </a:rPr>
              <a:t>and</a:t>
            </a:r>
            <a:r>
              <a:rPr lang="nl-BE" sz="1000" b="0" i="0" u="none" strike="noStrike" dirty="0" err="1">
                <a:solidFill>
                  <a:srgbClr val="5A3696"/>
                </a:solidFill>
                <a:effectLst/>
                <a:latin typeface="Helvetica Neue"/>
                <a:hlinkClick r:id="rId12" tooltip="Substance misuse"/>
              </a:rPr>
              <a:t>substance</a:t>
            </a:r>
            <a:r>
              <a:rPr lang="nl-BE" sz="1000" b="0" i="0" u="none" strike="noStrike" dirty="0">
                <a:solidFill>
                  <a:srgbClr val="5A3696"/>
                </a:solidFill>
                <a:effectLst/>
                <a:latin typeface="Helvetica Neue"/>
                <a:hlinkClick r:id="rId12" tooltip="Substance misuse"/>
              </a:rPr>
              <a:t> </a:t>
            </a:r>
            <a:r>
              <a:rPr lang="nl-BE" sz="1000" b="0" i="0" u="none" strike="noStrike" dirty="0" err="1">
                <a:solidFill>
                  <a:srgbClr val="5A3696"/>
                </a:solidFill>
                <a:effectLst/>
                <a:latin typeface="Helvetica Neue"/>
                <a:hlinkClick r:id="rId12" tooltip="Substance misuse"/>
              </a:rPr>
              <a:t>misuse</a:t>
            </a:r>
            <a:r>
              <a:rPr lang="nl-BE" sz="1000" b="0" i="0" dirty="0">
                <a:solidFill>
                  <a:srgbClr val="252525"/>
                </a:solidFill>
                <a:effectLst/>
                <a:latin typeface="Helvetica Neue"/>
              </a:rPr>
              <a:t>.</a:t>
            </a:r>
            <a:endParaRPr lang="nl-BE" sz="1000" dirty="0"/>
          </a:p>
        </p:txBody>
      </p:sp>
      <p:pic>
        <p:nvPicPr>
          <p:cNvPr id="5" name="Afbeelding 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430974" y="1825625"/>
            <a:ext cx="4478713" cy="2519276"/>
          </a:xfrm>
          <a:prstGeom prst="rect">
            <a:avLst/>
          </a:prstGeom>
        </p:spPr>
      </p:pic>
      <p:sp>
        <p:nvSpPr>
          <p:cNvPr id="7" name="Tekstvak 6"/>
          <p:cNvSpPr txBox="1"/>
          <p:nvPr/>
        </p:nvSpPr>
        <p:spPr>
          <a:xfrm>
            <a:off x="838201" y="4253359"/>
            <a:ext cx="4867729" cy="2308324"/>
          </a:xfrm>
          <a:prstGeom prst="rect">
            <a:avLst/>
          </a:prstGeom>
          <a:solidFill>
            <a:srgbClr val="002060"/>
          </a:solidFill>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l"/>
            <a:r>
              <a:rPr lang="nl-NL" dirty="0"/>
              <a:t>Hoe zouden we reageren zo in één geval op vijf de maaltijdbereiding zou misgaan in het restaurant dat we bezoeken?  Of wat zouden we er van vinden zo een busrit met een lijnbus ons regelmatig op een andere dan voorziene plaats zou brengen ? Wat als het mislopen niet om maaltijden of busritten zou gaan, maar om mensen?</a:t>
            </a:r>
            <a:endParaRPr lang="nl-BE" dirty="0"/>
          </a:p>
        </p:txBody>
      </p:sp>
      <p:sp>
        <p:nvSpPr>
          <p:cNvPr id="8" name="Tekstvak 7"/>
          <p:cNvSpPr txBox="1"/>
          <p:nvPr/>
        </p:nvSpPr>
        <p:spPr>
          <a:xfrm>
            <a:off x="5451929" y="7389392"/>
            <a:ext cx="6574971" cy="1754326"/>
          </a:xfrm>
          <a:prstGeom prst="rect">
            <a:avLst/>
          </a:prstGeom>
          <a:noFill/>
        </p:spPr>
        <p:txBody>
          <a:bodyPr wrap="square" rtlCol="0">
            <a:spAutoFit/>
          </a:bodyPr>
          <a:lstStyle/>
          <a:p>
            <a:pPr algn="l"/>
            <a:r>
              <a:rPr lang="nl-BE" b="0" i="0">
                <a:solidFill>
                  <a:srgbClr val="666666"/>
                </a:solidFill>
                <a:effectLst/>
                <a:latin typeface="verdana" panose="020B0604030504040204" pitchFamily="34" charset="0"/>
              </a:rPr>
              <a:t>Gepest worden is een risicofactor voor gedachten aan zelfdoding en pogingen tot suïcide, zowel bij kinderen als adolescenten. Dit concluderen Leidse pedagogen op grond van een meta-analyse van 43 wetenschappelijke artikelen over pesten en suïcidale gedachten, en pesten en suïcide.</a:t>
            </a:r>
            <a:endParaRPr lang="nl-BE"/>
          </a:p>
        </p:txBody>
      </p:sp>
      <p:pic>
        <p:nvPicPr>
          <p:cNvPr id="9" name="Afbeelding 8"/>
          <p:cNvPicPr>
            <a:picLocks noChangeAspect="1"/>
          </p:cNvPicPr>
          <p:nvPr/>
        </p:nvPicPr>
        <p:blipFill>
          <a:blip r:embed="rId14"/>
          <a:stretch>
            <a:fillRect/>
          </a:stretch>
        </p:blipFill>
        <p:spPr>
          <a:xfrm>
            <a:off x="10102549" y="4416363"/>
            <a:ext cx="1807139" cy="1358606"/>
          </a:xfrm>
          <a:prstGeom prst="rect">
            <a:avLst/>
          </a:prstGeom>
        </p:spPr>
      </p:pic>
      <p:sp>
        <p:nvSpPr>
          <p:cNvPr id="10" name="Rechthoek 9"/>
          <p:cNvSpPr/>
          <p:nvPr/>
        </p:nvSpPr>
        <p:spPr>
          <a:xfrm>
            <a:off x="10102549" y="4356508"/>
            <a:ext cx="1807137" cy="738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Rechthoek 10"/>
          <p:cNvSpPr/>
          <p:nvPr/>
        </p:nvSpPr>
        <p:spPr>
          <a:xfrm>
            <a:off x="10102549" y="5765491"/>
            <a:ext cx="1807137" cy="856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13" name="Rechte verbindingslijn 12"/>
          <p:cNvCxnSpPr>
            <a:endCxn id="11" idx="1"/>
          </p:cNvCxnSpPr>
          <p:nvPr/>
        </p:nvCxnSpPr>
        <p:spPr>
          <a:xfrm>
            <a:off x="10102549" y="4356508"/>
            <a:ext cx="0" cy="145179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39631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758" y="1349150"/>
            <a:ext cx="5086350" cy="524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el 2"/>
          <p:cNvSpPr>
            <a:spLocks noGrp="1"/>
          </p:cNvSpPr>
          <p:nvPr>
            <p:ph type="title"/>
          </p:nvPr>
        </p:nvSpPr>
        <p:spPr>
          <a:xfrm>
            <a:off x="445257" y="0"/>
            <a:ext cx="10744200" cy="1228436"/>
          </a:xfrm>
        </p:spPr>
        <p:txBody>
          <a:bodyPr/>
          <a:lstStyle/>
          <a:p>
            <a:r>
              <a:rPr lang="nl-NL"/>
              <a:t>Binnenkant of buitenkant </a:t>
            </a:r>
            <a:br>
              <a:rPr lang="nl-NL"/>
            </a:br>
            <a:r>
              <a:rPr lang="nl-NL"/>
              <a:t>benaderen pestgedrag</a:t>
            </a:r>
            <a:endParaRPr lang="nl-BE"/>
          </a:p>
        </p:txBody>
      </p:sp>
      <p:sp>
        <p:nvSpPr>
          <p:cNvPr id="2" name="Tekstvak 1"/>
          <p:cNvSpPr txBox="1"/>
          <p:nvPr/>
        </p:nvSpPr>
        <p:spPr>
          <a:xfrm>
            <a:off x="6062943" y="2582183"/>
            <a:ext cx="5520379" cy="4247317"/>
          </a:xfrm>
          <a:prstGeom prst="rect">
            <a:avLst/>
          </a:prstGeom>
          <a:noFill/>
        </p:spPr>
        <p:txBody>
          <a:bodyPr wrap="square" rtlCol="0">
            <a:spAutoFit/>
          </a:bodyPr>
          <a:lstStyle/>
          <a:p>
            <a:pPr algn="l"/>
            <a:r>
              <a:rPr lang="nl-NL"/>
              <a:t>Zo u………. (Beschrijving, geen interpretatie van opgemerkt gedrag)</a:t>
            </a:r>
          </a:p>
          <a:p>
            <a:pPr algn="l"/>
            <a:endParaRPr lang="nl-NL"/>
          </a:p>
          <a:p>
            <a:pPr algn="l"/>
            <a:r>
              <a:rPr lang="nl-NL"/>
              <a:t>voel ik me of voelt hij of zij of u zich………. (Onbevredigend gevoelen)</a:t>
            </a:r>
          </a:p>
          <a:p>
            <a:pPr algn="l"/>
            <a:endParaRPr lang="nl-NL"/>
          </a:p>
          <a:p>
            <a:pPr algn="l"/>
            <a:r>
              <a:rPr lang="nl-NL"/>
              <a:t>omdat ………. (Onbevredigde behoefte of verlangen</a:t>
            </a:r>
          </a:p>
          <a:p>
            <a:pPr algn="l"/>
            <a:endParaRPr lang="nl-NL"/>
          </a:p>
          <a:p>
            <a:pPr algn="l"/>
            <a:endParaRPr lang="nl-NL"/>
          </a:p>
          <a:p>
            <a:pPr algn="l"/>
            <a:r>
              <a:rPr lang="nl-NL"/>
              <a:t>en verkies ik of verkiest hij of zij of u………. (Beschrijving van gedrag)</a:t>
            </a:r>
          </a:p>
          <a:p>
            <a:pPr algn="l"/>
            <a:endParaRPr lang="nl-NL"/>
          </a:p>
          <a:p>
            <a:pPr algn="l"/>
            <a:r>
              <a:rPr lang="nl-NL"/>
              <a:t>zodat ik me of hij of zij of u zich ……… zou voelen</a:t>
            </a:r>
          </a:p>
          <a:p>
            <a:pPr algn="l"/>
            <a:endParaRPr lang="nl-NL"/>
          </a:p>
          <a:p>
            <a:pPr algn="l"/>
            <a:r>
              <a:rPr lang="nl-NL"/>
              <a:t>omdat ………. (Bevredigde behoefte of verlangen).</a:t>
            </a:r>
          </a:p>
        </p:txBody>
      </p:sp>
      <p:graphicFrame>
        <p:nvGraphicFramePr>
          <p:cNvPr id="4" name="Object 4"/>
          <p:cNvGraphicFramePr>
            <a:graphicFrameLocks noChangeAspect="1"/>
          </p:cNvGraphicFramePr>
          <p:nvPr>
            <p:extLst>
              <p:ext uri="{D42A27DB-BD31-4B8C-83A1-F6EECF244321}">
                <p14:modId xmlns:p14="http://schemas.microsoft.com/office/powerpoint/2010/main" val="3119433463"/>
              </p:ext>
            </p:extLst>
          </p:nvPr>
        </p:nvGraphicFramePr>
        <p:xfrm>
          <a:off x="8539713" y="-199571"/>
          <a:ext cx="3438874" cy="2781754"/>
        </p:xfrm>
        <a:graphic>
          <a:graphicData uri="http://schemas.openxmlformats.org/presentationml/2006/ole">
            <mc:AlternateContent xmlns:mc="http://schemas.openxmlformats.org/markup-compatibility/2006">
              <mc:Choice xmlns:v="urn:schemas-microsoft-com:vml" Requires="v">
                <p:oleObj spid="_x0000_s2098" name="WordPerfect Document (6.0)" r:id="rId4" imgW="2926080" imgH="2367360" progId="WPWin6.0">
                  <p:embed/>
                </p:oleObj>
              </mc:Choice>
              <mc:Fallback>
                <p:oleObj name="WordPerfect Document (6.0)" r:id="rId4" imgW="2926080" imgH="2367360" progId="WPWin6.0">
                  <p:embed/>
                  <p:pic>
                    <p:nvPicPr>
                      <p:cNvPr id="4"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39713" y="-199571"/>
                        <a:ext cx="3438874" cy="2781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Tekstvak 4"/>
          <p:cNvSpPr txBox="1"/>
          <p:nvPr/>
        </p:nvSpPr>
        <p:spPr>
          <a:xfrm>
            <a:off x="6062943" y="1615333"/>
            <a:ext cx="1828800" cy="83099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l"/>
            <a:r>
              <a:rPr lang="nl-NL" sz="1200"/>
              <a:t>Binnenkant cfr. Rosenberg Geweldloze Communicatie, zonder Buitenkant en Omkant</a:t>
            </a:r>
            <a:endParaRPr lang="nl-BE" sz="1200"/>
          </a:p>
        </p:txBody>
      </p:sp>
      <p:sp>
        <p:nvSpPr>
          <p:cNvPr id="6" name="Tekstvak 5"/>
          <p:cNvSpPr txBox="1"/>
          <p:nvPr/>
        </p:nvSpPr>
        <p:spPr>
          <a:xfrm>
            <a:off x="508758" y="6519446"/>
            <a:ext cx="7881257" cy="338554"/>
          </a:xfrm>
          <a:prstGeom prst="rect">
            <a:avLst/>
          </a:prstGeom>
          <a:noFill/>
        </p:spPr>
        <p:txBody>
          <a:bodyPr wrap="square" rtlCol="0">
            <a:spAutoFit/>
          </a:bodyPr>
          <a:lstStyle/>
          <a:p>
            <a:pPr algn="l"/>
            <a:r>
              <a:rPr lang="nl-NL" sz="800" dirty="0"/>
              <a:t>Bron :</a:t>
            </a:r>
            <a:r>
              <a:rPr lang="nl-BE" sz="800" dirty="0"/>
              <a:t> </a:t>
            </a:r>
            <a:r>
              <a:rPr lang="nl-BE" sz="800" dirty="0" err="1"/>
              <a:t>Laevers</a:t>
            </a:r>
            <a:r>
              <a:rPr lang="nl-BE" sz="800" dirty="0"/>
              <a:t>, F., Heylen, L. &amp; Daniëls, D. (2004) </a:t>
            </a:r>
            <a:r>
              <a:rPr lang="nl-BE" sz="800" i="1" dirty="0"/>
              <a:t>Ervaringsgericht werken met 6- tot 12-jarigen </a:t>
            </a:r>
            <a:endParaRPr lang="nl-NL" sz="800" i="1" dirty="0"/>
          </a:p>
          <a:p>
            <a:pPr algn="l"/>
            <a:r>
              <a:rPr lang="nl-BE" sz="800" i="1" dirty="0"/>
              <a:t>in het basisonderwijs.</a:t>
            </a:r>
            <a:r>
              <a:rPr lang="nl-BE" sz="800" dirty="0"/>
              <a:t> Leuven: </a:t>
            </a:r>
            <a:r>
              <a:rPr lang="nl-BE" sz="800" dirty="0" err="1"/>
              <a:t>Cego</a:t>
            </a:r>
            <a:r>
              <a:rPr lang="nl-BE" sz="800" dirty="0"/>
              <a:t> </a:t>
            </a:r>
            <a:r>
              <a:rPr lang="nl-BE" sz="800" dirty="0" err="1"/>
              <a:t>Publishers</a:t>
            </a:r>
            <a:r>
              <a:rPr lang="nl-BE" sz="800" dirty="0"/>
              <a:t>, 140.</a:t>
            </a:r>
          </a:p>
        </p:txBody>
      </p:sp>
    </p:spTree>
    <p:extLst>
      <p:ext uri="{BB962C8B-B14F-4D97-AF65-F5344CB8AC3E}">
        <p14:creationId xmlns:p14="http://schemas.microsoft.com/office/powerpoint/2010/main" val="9060776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Sociaal-emotionele informatieverwerkingstheorie van Crick &amp; Dodge</a:t>
            </a:r>
            <a:endParaRPr lang="nl-BE"/>
          </a:p>
        </p:txBody>
      </p:sp>
      <p:pic>
        <p:nvPicPr>
          <p:cNvPr id="3"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l="15179" t="8417" r="16406" b="-7342"/>
          <a:stretch/>
        </p:blipFill>
        <p:spPr>
          <a:xfrm>
            <a:off x="459790" y="1387929"/>
            <a:ext cx="5560786" cy="4522848"/>
          </a:xfrm>
          <a:prstGeom prst="rect">
            <a:avLst/>
          </a:prstGeom>
        </p:spPr>
      </p:pic>
      <p:pic>
        <p:nvPicPr>
          <p:cNvPr id="4" name="Afbeelding 4"/>
          <p:cNvPicPr>
            <a:picLocks noChangeAspect="1"/>
          </p:cNvPicPr>
          <p:nvPr/>
        </p:nvPicPr>
        <p:blipFill rotWithShape="1">
          <a:blip r:embed="rId3" cstate="print">
            <a:extLst>
              <a:ext uri="{28A0092B-C50C-407E-A947-70E740481C1C}">
                <a14:useLocalDpi xmlns:a14="http://schemas.microsoft.com/office/drawing/2010/main" val="0"/>
              </a:ext>
            </a:extLst>
          </a:blip>
          <a:srcRect l="14175" t="15139" r="12834"/>
          <a:stretch/>
        </p:blipFill>
        <p:spPr>
          <a:xfrm>
            <a:off x="6219759" y="1614714"/>
            <a:ext cx="5857553" cy="4036785"/>
          </a:xfrm>
          <a:prstGeom prst="rect">
            <a:avLst/>
          </a:prstGeom>
        </p:spPr>
      </p:pic>
      <p:pic>
        <p:nvPicPr>
          <p:cNvPr id="6" name="Afbeelding 6"/>
          <p:cNvPicPr>
            <a:picLocks noChangeAspect="1"/>
          </p:cNvPicPr>
          <p:nvPr/>
        </p:nvPicPr>
        <p:blipFill rotWithShape="1">
          <a:blip r:embed="rId4" cstate="print">
            <a:extLst>
              <a:ext uri="{28A0092B-C50C-407E-A947-70E740481C1C}">
                <a14:useLocalDpi xmlns:a14="http://schemas.microsoft.com/office/drawing/2010/main" val="0"/>
              </a:ext>
            </a:extLst>
          </a:blip>
          <a:srcRect l="13874" t="13228" r="14475" b="11179"/>
          <a:stretch/>
        </p:blipFill>
        <p:spPr>
          <a:xfrm rot="4391818">
            <a:off x="8968569" y="5066743"/>
            <a:ext cx="2736453" cy="1623918"/>
          </a:xfrm>
          <a:prstGeom prst="rect">
            <a:avLst/>
          </a:prstGeom>
        </p:spPr>
      </p:pic>
      <p:sp>
        <p:nvSpPr>
          <p:cNvPr id="8" name="Tekstvak 7"/>
          <p:cNvSpPr txBox="1"/>
          <p:nvPr/>
        </p:nvSpPr>
        <p:spPr>
          <a:xfrm rot="4355955">
            <a:off x="10292654" y="5077282"/>
            <a:ext cx="1828800" cy="369332"/>
          </a:xfrm>
          <a:prstGeom prst="rect">
            <a:avLst/>
          </a:prstGeom>
          <a:noFill/>
        </p:spPr>
        <p:txBody>
          <a:bodyPr wrap="square" rtlCol="0">
            <a:spAutoFit/>
          </a:bodyPr>
          <a:lstStyle/>
          <a:p>
            <a:pPr algn="l"/>
            <a:r>
              <a:rPr lang="nl-NL"/>
              <a:t>Oplossing :</a:t>
            </a:r>
            <a:endParaRPr lang="nl-BE"/>
          </a:p>
        </p:txBody>
      </p:sp>
      <p:sp>
        <p:nvSpPr>
          <p:cNvPr id="9" name="Tekstvak 8"/>
          <p:cNvSpPr txBox="1"/>
          <p:nvPr/>
        </p:nvSpPr>
        <p:spPr>
          <a:xfrm>
            <a:off x="5456381" y="762428"/>
            <a:ext cx="5062815"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l"/>
            <a:r>
              <a:rPr lang="nl-NL"/>
              <a:t>Ontbrekende stappen toevoegen en aanleren</a:t>
            </a:r>
            <a:endParaRPr lang="nl-BE"/>
          </a:p>
        </p:txBody>
      </p:sp>
      <p:pic>
        <p:nvPicPr>
          <p:cNvPr id="7" name="Afbeelding 9"/>
          <p:cNvPicPr>
            <a:picLocks noChangeAspect="1"/>
          </p:cNvPicPr>
          <p:nvPr/>
        </p:nvPicPr>
        <p:blipFill rotWithShape="1">
          <a:blip r:embed="rId5" cstate="print">
            <a:extLst>
              <a:ext uri="{28A0092B-C50C-407E-A947-70E740481C1C}">
                <a14:useLocalDpi xmlns:a14="http://schemas.microsoft.com/office/drawing/2010/main" val="0"/>
              </a:ext>
            </a:extLst>
          </a:blip>
          <a:srcRect l="14159" t="15712" r="14750" b="10387"/>
          <a:stretch/>
        </p:blipFill>
        <p:spPr>
          <a:xfrm>
            <a:off x="1397680" y="4892587"/>
            <a:ext cx="3120812" cy="2036379"/>
          </a:xfrm>
          <a:prstGeom prst="rect">
            <a:avLst/>
          </a:prstGeom>
        </p:spPr>
      </p:pic>
      <p:pic>
        <p:nvPicPr>
          <p:cNvPr id="5" name="Afbeelding 5"/>
          <p:cNvPicPr>
            <a:picLocks noChangeAspect="1"/>
          </p:cNvPicPr>
          <p:nvPr/>
        </p:nvPicPr>
        <p:blipFill rotWithShape="1">
          <a:blip r:embed="rId6" cstate="print">
            <a:extLst>
              <a:ext uri="{28A0092B-C50C-407E-A947-70E740481C1C}">
                <a14:useLocalDpi xmlns:a14="http://schemas.microsoft.com/office/drawing/2010/main" val="0"/>
              </a:ext>
            </a:extLst>
          </a:blip>
          <a:srcRect l="15402" t="13001" r="15402" b="8492"/>
          <a:stretch/>
        </p:blipFill>
        <p:spPr>
          <a:xfrm>
            <a:off x="5456381" y="4838671"/>
            <a:ext cx="3819052" cy="214421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6424552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Text Box 4"/>
          <p:cNvSpPr txBox="1">
            <a:spLocks noChangeArrowheads="1"/>
          </p:cNvSpPr>
          <p:nvPr/>
        </p:nvSpPr>
        <p:spPr bwMode="auto">
          <a:xfrm>
            <a:off x="900113" y="260350"/>
            <a:ext cx="3514725"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en-US" sz="1200" b="1"/>
              <a:t>Diversiteit</a:t>
            </a:r>
          </a:p>
          <a:p>
            <a:pPr eaLnBrk="1" hangingPunct="1"/>
            <a:r>
              <a:rPr lang="nl-BE" altLang="en-US" sz="1200" b="1"/>
              <a:t>Differentiatie</a:t>
            </a:r>
          </a:p>
          <a:p>
            <a:pPr eaLnBrk="1" hangingPunct="1"/>
            <a:r>
              <a:rPr lang="nl-BE" altLang="en-US" sz="1200" b="1"/>
              <a:t>Gelijkwaardigheid</a:t>
            </a:r>
          </a:p>
          <a:p>
            <a:pPr eaLnBrk="1" hangingPunct="1"/>
            <a:r>
              <a:rPr lang="nl-BE" altLang="en-US" sz="1200" b="1"/>
              <a:t>Eigenheid</a:t>
            </a:r>
          </a:p>
          <a:p>
            <a:pPr eaLnBrk="1" hangingPunct="1"/>
            <a:r>
              <a:rPr lang="nl-BE" altLang="en-US" sz="1200" b="1"/>
              <a:t>Integriteit</a:t>
            </a:r>
          </a:p>
          <a:p>
            <a:pPr eaLnBrk="1" hangingPunct="1"/>
            <a:r>
              <a:rPr lang="nl-BE" altLang="en-US" sz="1200" b="1"/>
              <a:t>Rechten</a:t>
            </a:r>
          </a:p>
          <a:p>
            <a:pPr eaLnBrk="1" hangingPunct="1"/>
            <a:r>
              <a:rPr lang="nl-BE" altLang="en-US" sz="1200" b="1"/>
              <a:t>Kansen </a:t>
            </a:r>
          </a:p>
          <a:p>
            <a:pPr eaLnBrk="1" hangingPunct="1"/>
            <a:r>
              <a:rPr lang="nl-BE" altLang="en-US" sz="1200" b="1"/>
              <a:t>Welbevinden</a:t>
            </a:r>
          </a:p>
          <a:p>
            <a:pPr eaLnBrk="1" hangingPunct="1"/>
            <a:r>
              <a:rPr lang="nl-BE" altLang="en-US" sz="1200" b="1"/>
              <a:t>Kwaliteit van leven</a:t>
            </a:r>
          </a:p>
          <a:p>
            <a:pPr eaLnBrk="1" hangingPunct="1"/>
            <a:r>
              <a:rPr lang="nl-BE" altLang="en-US" sz="1200" b="1"/>
              <a:t>Emancipatie</a:t>
            </a:r>
          </a:p>
          <a:p>
            <a:pPr eaLnBrk="1" hangingPunct="1"/>
            <a:r>
              <a:rPr lang="nl-BE" altLang="en-US" sz="1200" b="1"/>
              <a:t>Eigen keuze</a:t>
            </a:r>
          </a:p>
          <a:p>
            <a:pPr eaLnBrk="1" hangingPunct="1"/>
            <a:r>
              <a:rPr lang="nl-BE" altLang="en-US" sz="1200" b="1"/>
              <a:t>Self-advocacy</a:t>
            </a:r>
          </a:p>
          <a:p>
            <a:pPr eaLnBrk="1" hangingPunct="1"/>
            <a:r>
              <a:rPr lang="nl-BE" altLang="en-US" sz="1200" b="1"/>
              <a:t>Empowerment</a:t>
            </a:r>
          </a:p>
          <a:p>
            <a:pPr eaLnBrk="1" hangingPunct="1"/>
            <a:r>
              <a:rPr lang="nl-BE" altLang="en-US" sz="1200" b="1"/>
              <a:t>Participatie</a:t>
            </a:r>
          </a:p>
          <a:p>
            <a:pPr eaLnBrk="1" hangingPunct="1"/>
            <a:r>
              <a:rPr lang="nl-BE" altLang="en-US" sz="1200" b="1"/>
              <a:t>Ondersteunen/support</a:t>
            </a:r>
          </a:p>
          <a:p>
            <a:pPr eaLnBrk="1" hangingPunct="1"/>
            <a:r>
              <a:rPr lang="nl-BE" altLang="en-US" sz="1200" b="1"/>
              <a:t>Partnerschap/coproducent ipv cliënt</a:t>
            </a:r>
          </a:p>
          <a:p>
            <a:pPr eaLnBrk="1" hangingPunct="1"/>
            <a:r>
              <a:rPr lang="nl-BE" altLang="en-US" sz="1200" b="1"/>
              <a:t>Bijstaan</a:t>
            </a:r>
          </a:p>
          <a:p>
            <a:pPr eaLnBrk="1" hangingPunct="1"/>
            <a:r>
              <a:rPr lang="nl-BE" altLang="en-US" sz="1200" b="1"/>
              <a:t>Dienstbaarheid</a:t>
            </a:r>
          </a:p>
          <a:p>
            <a:pPr eaLnBrk="1" hangingPunct="1"/>
            <a:r>
              <a:rPr lang="nl-BE" altLang="en-US" sz="1200" b="1"/>
              <a:t>Blended care</a:t>
            </a:r>
          </a:p>
          <a:p>
            <a:pPr eaLnBrk="1" hangingPunct="1"/>
            <a:r>
              <a:rPr lang="nl-BE" altLang="en-US" sz="1200" b="1"/>
              <a:t>Multimodaal</a:t>
            </a:r>
          </a:p>
          <a:p>
            <a:pPr eaLnBrk="1" hangingPunct="1"/>
            <a:r>
              <a:rPr lang="nl-BE" altLang="en-US" sz="1200" b="1"/>
              <a:t>Psycho- &amp; socio-educatie</a:t>
            </a:r>
          </a:p>
          <a:p>
            <a:pPr eaLnBrk="1" hangingPunct="1"/>
            <a:r>
              <a:rPr lang="nl-BE" altLang="en-US" sz="1200" b="1"/>
              <a:t>Netwerkvorming</a:t>
            </a:r>
          </a:p>
          <a:p>
            <a:pPr eaLnBrk="1" hangingPunct="1"/>
            <a:r>
              <a:rPr lang="nl-BE" altLang="en-US" sz="1200" b="1"/>
              <a:t>Constructivisme</a:t>
            </a:r>
          </a:p>
          <a:p>
            <a:pPr eaLnBrk="1" hangingPunct="1"/>
            <a:r>
              <a:rPr lang="nl-BE" altLang="en-US" sz="1200" b="1"/>
              <a:t>Inclusie</a:t>
            </a:r>
          </a:p>
          <a:p>
            <a:pPr eaLnBrk="1" hangingPunct="1"/>
            <a:r>
              <a:rPr lang="nl-BE" altLang="en-US" sz="1200" b="1"/>
              <a:t>Duurzaamheid/duurzame ontwikkeling</a:t>
            </a:r>
          </a:p>
          <a:p>
            <a:pPr eaLnBrk="1" hangingPunct="1"/>
            <a:r>
              <a:rPr lang="nl-BE" altLang="en-US" sz="1200" b="1"/>
              <a:t>Talent en competentie</a:t>
            </a:r>
          </a:p>
          <a:p>
            <a:pPr eaLnBrk="1" hangingPunct="1"/>
            <a:r>
              <a:rPr lang="nl-BE" altLang="en-US" sz="1200" b="1"/>
              <a:t>Dialoog/negociated/interafhankelijkheid</a:t>
            </a:r>
          </a:p>
          <a:p>
            <a:pPr eaLnBrk="1" hangingPunct="1"/>
            <a:r>
              <a:rPr lang="nl-BE" altLang="en-US" sz="1200" b="1"/>
              <a:t>Digitaal/online/virtueel/anoniem/objectgericht</a:t>
            </a:r>
          </a:p>
          <a:p>
            <a:pPr eaLnBrk="1" hangingPunct="1"/>
            <a:r>
              <a:rPr lang="nl-BE" altLang="en-US" sz="1200" b="1"/>
              <a:t>…</a:t>
            </a:r>
          </a:p>
        </p:txBody>
      </p:sp>
      <p:pic>
        <p:nvPicPr>
          <p:cNvPr id="65540" name="Picture 5"/>
          <p:cNvPicPr>
            <a:picLocks noGrp="1" noChangeAspect="1" noChangeArrowheads="1"/>
          </p:cNvPicPr>
          <p:nvPr>
            <p:ph/>
          </p:nvPr>
        </p:nvPicPr>
        <p:blipFill>
          <a:blip r:embed="rId2">
            <a:extLst>
              <a:ext uri="{28A0092B-C50C-407E-A947-70E740481C1C}">
                <a14:useLocalDpi xmlns:a14="http://schemas.microsoft.com/office/drawing/2010/main" val="0"/>
              </a:ext>
            </a:extLst>
          </a:blip>
          <a:srcRect l="10629" r="50000" b="2161"/>
          <a:stretch>
            <a:fillRect/>
          </a:stretch>
        </p:blipFill>
        <p:spPr>
          <a:xfrm>
            <a:off x="4514850" y="188913"/>
            <a:ext cx="4173538" cy="6480175"/>
          </a:xfrm>
          <a:noFill/>
        </p:spPr>
      </p:pic>
      <p:sp>
        <p:nvSpPr>
          <p:cNvPr id="65541" name="Freeform 7"/>
          <p:cNvSpPr>
            <a:spLocks/>
          </p:cNvSpPr>
          <p:nvPr/>
        </p:nvSpPr>
        <p:spPr bwMode="auto">
          <a:xfrm>
            <a:off x="6329363" y="2209800"/>
            <a:ext cx="2105025" cy="158750"/>
          </a:xfrm>
          <a:custGeom>
            <a:avLst/>
            <a:gdLst>
              <a:gd name="T0" fmla="*/ 0 w 1326"/>
              <a:gd name="T1" fmla="*/ 2147483647 h 100"/>
              <a:gd name="T2" fmla="*/ 2147483647 w 1326"/>
              <a:gd name="T3" fmla="*/ 2147483647 h 100"/>
              <a:gd name="T4" fmla="*/ 2147483647 w 1326"/>
              <a:gd name="T5" fmla="*/ 2147483647 h 100"/>
              <a:gd name="T6" fmla="*/ 2147483647 w 1326"/>
              <a:gd name="T7" fmla="*/ 2147483647 h 100"/>
              <a:gd name="T8" fmla="*/ 2147483647 w 1326"/>
              <a:gd name="T9" fmla="*/ 2147483647 h 100"/>
              <a:gd name="T10" fmla="*/ 2147483647 w 1326"/>
              <a:gd name="T11" fmla="*/ 2147483647 h 100"/>
              <a:gd name="T12" fmla="*/ 2147483647 w 1326"/>
              <a:gd name="T13" fmla="*/ 2147483647 h 100"/>
              <a:gd name="T14" fmla="*/ 2147483647 w 1326"/>
              <a:gd name="T15" fmla="*/ 2147483647 h 100"/>
              <a:gd name="T16" fmla="*/ 2147483647 w 1326"/>
              <a:gd name="T17" fmla="*/ 2147483647 h 100"/>
              <a:gd name="T18" fmla="*/ 2147483647 w 1326"/>
              <a:gd name="T19" fmla="*/ 2147483647 h 100"/>
              <a:gd name="T20" fmla="*/ 2147483647 w 1326"/>
              <a:gd name="T21" fmla="*/ 2147483647 h 100"/>
              <a:gd name="T22" fmla="*/ 2147483647 w 1326"/>
              <a:gd name="T23" fmla="*/ 2147483647 h 100"/>
              <a:gd name="T24" fmla="*/ 2147483647 w 1326"/>
              <a:gd name="T25" fmla="*/ 2147483647 h 100"/>
              <a:gd name="T26" fmla="*/ 2147483647 w 1326"/>
              <a:gd name="T27" fmla="*/ 2147483647 h 100"/>
              <a:gd name="T28" fmla="*/ 2147483647 w 1326"/>
              <a:gd name="T29" fmla="*/ 2147483647 h 100"/>
              <a:gd name="T30" fmla="*/ 2147483647 w 1326"/>
              <a:gd name="T31" fmla="*/ 2147483647 h 100"/>
              <a:gd name="T32" fmla="*/ 2147483647 w 1326"/>
              <a:gd name="T33" fmla="*/ 2147483647 h 100"/>
              <a:gd name="T34" fmla="*/ 2147483647 w 1326"/>
              <a:gd name="T35" fmla="*/ 2147483647 h 100"/>
              <a:gd name="T36" fmla="*/ 2147483647 w 1326"/>
              <a:gd name="T37" fmla="*/ 2147483647 h 100"/>
              <a:gd name="T38" fmla="*/ 2147483647 w 1326"/>
              <a:gd name="T39" fmla="*/ 2147483647 h 100"/>
              <a:gd name="T40" fmla="*/ 2147483647 w 1326"/>
              <a:gd name="T41" fmla="*/ 2147483647 h 100"/>
              <a:gd name="T42" fmla="*/ 2147483647 w 1326"/>
              <a:gd name="T43" fmla="*/ 2147483647 h 100"/>
              <a:gd name="T44" fmla="*/ 2147483647 w 1326"/>
              <a:gd name="T45" fmla="*/ 2147483647 h 100"/>
              <a:gd name="T46" fmla="*/ 2147483647 w 1326"/>
              <a:gd name="T47" fmla="*/ 2147483647 h 100"/>
              <a:gd name="T48" fmla="*/ 2147483647 w 1326"/>
              <a:gd name="T49" fmla="*/ 2147483647 h 100"/>
              <a:gd name="T50" fmla="*/ 2147483647 w 1326"/>
              <a:gd name="T51" fmla="*/ 2147483647 h 100"/>
              <a:gd name="T52" fmla="*/ 2147483647 w 1326"/>
              <a:gd name="T53" fmla="*/ 2147483647 h 100"/>
              <a:gd name="T54" fmla="*/ 2147483647 w 1326"/>
              <a:gd name="T55" fmla="*/ 2147483647 h 100"/>
              <a:gd name="T56" fmla="*/ 2147483647 w 1326"/>
              <a:gd name="T57" fmla="*/ 2147483647 h 100"/>
              <a:gd name="T58" fmla="*/ 2147483647 w 1326"/>
              <a:gd name="T59" fmla="*/ 2147483647 h 100"/>
              <a:gd name="T60" fmla="*/ 2147483647 w 1326"/>
              <a:gd name="T61" fmla="*/ 2147483647 h 100"/>
              <a:gd name="T62" fmla="*/ 2147483647 w 1326"/>
              <a:gd name="T63" fmla="*/ 2147483647 h 100"/>
              <a:gd name="T64" fmla="*/ 2147483647 w 1326"/>
              <a:gd name="T65" fmla="*/ 2147483647 h 1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26"/>
              <a:gd name="T100" fmla="*/ 0 h 100"/>
              <a:gd name="T101" fmla="*/ 1326 w 1326"/>
              <a:gd name="T102" fmla="*/ 100 h 10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26" h="100">
                <a:moveTo>
                  <a:pt x="0" y="59"/>
                </a:moveTo>
                <a:cubicBezTo>
                  <a:pt x="37" y="53"/>
                  <a:pt x="70" y="40"/>
                  <a:pt x="105" y="52"/>
                </a:cubicBezTo>
                <a:cubicBezTo>
                  <a:pt x="110" y="59"/>
                  <a:pt x="112" y="71"/>
                  <a:pt x="120" y="74"/>
                </a:cubicBezTo>
                <a:cubicBezTo>
                  <a:pt x="127" y="77"/>
                  <a:pt x="135" y="70"/>
                  <a:pt x="142" y="67"/>
                </a:cubicBezTo>
                <a:cubicBezTo>
                  <a:pt x="165" y="56"/>
                  <a:pt x="189" y="43"/>
                  <a:pt x="210" y="29"/>
                </a:cubicBezTo>
                <a:cubicBezTo>
                  <a:pt x="217" y="32"/>
                  <a:pt x="224" y="38"/>
                  <a:pt x="232" y="37"/>
                </a:cubicBezTo>
                <a:cubicBezTo>
                  <a:pt x="243" y="36"/>
                  <a:pt x="251" y="20"/>
                  <a:pt x="262" y="22"/>
                </a:cubicBezTo>
                <a:cubicBezTo>
                  <a:pt x="270" y="23"/>
                  <a:pt x="264" y="38"/>
                  <a:pt x="269" y="44"/>
                </a:cubicBezTo>
                <a:cubicBezTo>
                  <a:pt x="275" y="51"/>
                  <a:pt x="284" y="54"/>
                  <a:pt x="292" y="59"/>
                </a:cubicBezTo>
                <a:cubicBezTo>
                  <a:pt x="302" y="54"/>
                  <a:pt x="314" y="52"/>
                  <a:pt x="322" y="44"/>
                </a:cubicBezTo>
                <a:cubicBezTo>
                  <a:pt x="337" y="29"/>
                  <a:pt x="321" y="0"/>
                  <a:pt x="337" y="44"/>
                </a:cubicBezTo>
                <a:cubicBezTo>
                  <a:pt x="373" y="20"/>
                  <a:pt x="373" y="42"/>
                  <a:pt x="412" y="29"/>
                </a:cubicBezTo>
                <a:cubicBezTo>
                  <a:pt x="447" y="83"/>
                  <a:pt x="424" y="78"/>
                  <a:pt x="471" y="67"/>
                </a:cubicBezTo>
                <a:cubicBezTo>
                  <a:pt x="503" y="46"/>
                  <a:pt x="526" y="54"/>
                  <a:pt x="561" y="67"/>
                </a:cubicBezTo>
                <a:cubicBezTo>
                  <a:pt x="595" y="45"/>
                  <a:pt x="597" y="29"/>
                  <a:pt x="621" y="67"/>
                </a:cubicBezTo>
                <a:cubicBezTo>
                  <a:pt x="631" y="64"/>
                  <a:pt x="642" y="63"/>
                  <a:pt x="651" y="59"/>
                </a:cubicBezTo>
                <a:cubicBezTo>
                  <a:pt x="682" y="45"/>
                  <a:pt x="668" y="30"/>
                  <a:pt x="681" y="67"/>
                </a:cubicBezTo>
                <a:cubicBezTo>
                  <a:pt x="721" y="56"/>
                  <a:pt x="762" y="58"/>
                  <a:pt x="801" y="44"/>
                </a:cubicBezTo>
                <a:cubicBezTo>
                  <a:pt x="826" y="86"/>
                  <a:pt x="841" y="67"/>
                  <a:pt x="875" y="44"/>
                </a:cubicBezTo>
                <a:cubicBezTo>
                  <a:pt x="961" y="100"/>
                  <a:pt x="837" y="29"/>
                  <a:pt x="920" y="44"/>
                </a:cubicBezTo>
                <a:cubicBezTo>
                  <a:pt x="931" y="46"/>
                  <a:pt x="935" y="59"/>
                  <a:pt x="943" y="67"/>
                </a:cubicBezTo>
                <a:cubicBezTo>
                  <a:pt x="988" y="36"/>
                  <a:pt x="947" y="54"/>
                  <a:pt x="973" y="74"/>
                </a:cubicBezTo>
                <a:cubicBezTo>
                  <a:pt x="981" y="80"/>
                  <a:pt x="993" y="79"/>
                  <a:pt x="1003" y="82"/>
                </a:cubicBezTo>
                <a:cubicBezTo>
                  <a:pt x="1018" y="79"/>
                  <a:pt x="1034" y="81"/>
                  <a:pt x="1047" y="74"/>
                </a:cubicBezTo>
                <a:cubicBezTo>
                  <a:pt x="1090" y="52"/>
                  <a:pt x="1033" y="43"/>
                  <a:pt x="1085" y="59"/>
                </a:cubicBezTo>
                <a:cubicBezTo>
                  <a:pt x="1092" y="57"/>
                  <a:pt x="1099" y="52"/>
                  <a:pt x="1107" y="52"/>
                </a:cubicBezTo>
                <a:cubicBezTo>
                  <a:pt x="1115" y="52"/>
                  <a:pt x="1122" y="60"/>
                  <a:pt x="1130" y="59"/>
                </a:cubicBezTo>
                <a:cubicBezTo>
                  <a:pt x="1153" y="55"/>
                  <a:pt x="1197" y="37"/>
                  <a:pt x="1197" y="37"/>
                </a:cubicBezTo>
                <a:cubicBezTo>
                  <a:pt x="1204" y="39"/>
                  <a:pt x="1212" y="47"/>
                  <a:pt x="1219" y="44"/>
                </a:cubicBezTo>
                <a:cubicBezTo>
                  <a:pt x="1227" y="41"/>
                  <a:pt x="1225" y="22"/>
                  <a:pt x="1234" y="22"/>
                </a:cubicBezTo>
                <a:cubicBezTo>
                  <a:pt x="1245" y="22"/>
                  <a:pt x="1249" y="37"/>
                  <a:pt x="1257" y="44"/>
                </a:cubicBezTo>
                <a:cubicBezTo>
                  <a:pt x="1277" y="61"/>
                  <a:pt x="1278" y="59"/>
                  <a:pt x="1302" y="67"/>
                </a:cubicBezTo>
                <a:cubicBezTo>
                  <a:pt x="1326" y="50"/>
                  <a:pt x="1324" y="61"/>
                  <a:pt x="1324" y="44"/>
                </a:cubicBezTo>
              </a:path>
            </a:pathLst>
          </a:custGeom>
          <a:noFill/>
          <a:ln w="5715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5542" name="Freeform 8"/>
          <p:cNvSpPr>
            <a:spLocks/>
          </p:cNvSpPr>
          <p:nvPr/>
        </p:nvSpPr>
        <p:spPr bwMode="auto">
          <a:xfrm>
            <a:off x="4643438" y="2420938"/>
            <a:ext cx="1152525" cy="158750"/>
          </a:xfrm>
          <a:custGeom>
            <a:avLst/>
            <a:gdLst>
              <a:gd name="T0" fmla="*/ 0 w 1326"/>
              <a:gd name="T1" fmla="*/ 2147483647 h 100"/>
              <a:gd name="T2" fmla="*/ 2147483647 w 1326"/>
              <a:gd name="T3" fmla="*/ 2147483647 h 100"/>
              <a:gd name="T4" fmla="*/ 2147483647 w 1326"/>
              <a:gd name="T5" fmla="*/ 2147483647 h 100"/>
              <a:gd name="T6" fmla="*/ 2147483647 w 1326"/>
              <a:gd name="T7" fmla="*/ 2147483647 h 100"/>
              <a:gd name="T8" fmla="*/ 2147483647 w 1326"/>
              <a:gd name="T9" fmla="*/ 2147483647 h 100"/>
              <a:gd name="T10" fmla="*/ 2147483647 w 1326"/>
              <a:gd name="T11" fmla="*/ 2147483647 h 100"/>
              <a:gd name="T12" fmla="*/ 2147483647 w 1326"/>
              <a:gd name="T13" fmla="*/ 2147483647 h 100"/>
              <a:gd name="T14" fmla="*/ 2147483647 w 1326"/>
              <a:gd name="T15" fmla="*/ 2147483647 h 100"/>
              <a:gd name="T16" fmla="*/ 2147483647 w 1326"/>
              <a:gd name="T17" fmla="*/ 2147483647 h 100"/>
              <a:gd name="T18" fmla="*/ 2147483647 w 1326"/>
              <a:gd name="T19" fmla="*/ 2147483647 h 100"/>
              <a:gd name="T20" fmla="*/ 2147483647 w 1326"/>
              <a:gd name="T21" fmla="*/ 2147483647 h 100"/>
              <a:gd name="T22" fmla="*/ 2147483647 w 1326"/>
              <a:gd name="T23" fmla="*/ 2147483647 h 100"/>
              <a:gd name="T24" fmla="*/ 2147483647 w 1326"/>
              <a:gd name="T25" fmla="*/ 2147483647 h 100"/>
              <a:gd name="T26" fmla="*/ 2147483647 w 1326"/>
              <a:gd name="T27" fmla="*/ 2147483647 h 100"/>
              <a:gd name="T28" fmla="*/ 2147483647 w 1326"/>
              <a:gd name="T29" fmla="*/ 2147483647 h 100"/>
              <a:gd name="T30" fmla="*/ 2147483647 w 1326"/>
              <a:gd name="T31" fmla="*/ 2147483647 h 100"/>
              <a:gd name="T32" fmla="*/ 2147483647 w 1326"/>
              <a:gd name="T33" fmla="*/ 2147483647 h 100"/>
              <a:gd name="T34" fmla="*/ 2147483647 w 1326"/>
              <a:gd name="T35" fmla="*/ 2147483647 h 100"/>
              <a:gd name="T36" fmla="*/ 2147483647 w 1326"/>
              <a:gd name="T37" fmla="*/ 2147483647 h 100"/>
              <a:gd name="T38" fmla="*/ 2147483647 w 1326"/>
              <a:gd name="T39" fmla="*/ 2147483647 h 100"/>
              <a:gd name="T40" fmla="*/ 2147483647 w 1326"/>
              <a:gd name="T41" fmla="*/ 2147483647 h 100"/>
              <a:gd name="T42" fmla="*/ 2147483647 w 1326"/>
              <a:gd name="T43" fmla="*/ 2147483647 h 100"/>
              <a:gd name="T44" fmla="*/ 2147483647 w 1326"/>
              <a:gd name="T45" fmla="*/ 2147483647 h 100"/>
              <a:gd name="T46" fmla="*/ 2147483647 w 1326"/>
              <a:gd name="T47" fmla="*/ 2147483647 h 100"/>
              <a:gd name="T48" fmla="*/ 2147483647 w 1326"/>
              <a:gd name="T49" fmla="*/ 2147483647 h 100"/>
              <a:gd name="T50" fmla="*/ 2147483647 w 1326"/>
              <a:gd name="T51" fmla="*/ 2147483647 h 100"/>
              <a:gd name="T52" fmla="*/ 2147483647 w 1326"/>
              <a:gd name="T53" fmla="*/ 2147483647 h 100"/>
              <a:gd name="T54" fmla="*/ 2147483647 w 1326"/>
              <a:gd name="T55" fmla="*/ 2147483647 h 100"/>
              <a:gd name="T56" fmla="*/ 2147483647 w 1326"/>
              <a:gd name="T57" fmla="*/ 2147483647 h 100"/>
              <a:gd name="T58" fmla="*/ 2147483647 w 1326"/>
              <a:gd name="T59" fmla="*/ 2147483647 h 100"/>
              <a:gd name="T60" fmla="*/ 2147483647 w 1326"/>
              <a:gd name="T61" fmla="*/ 2147483647 h 100"/>
              <a:gd name="T62" fmla="*/ 2147483647 w 1326"/>
              <a:gd name="T63" fmla="*/ 2147483647 h 100"/>
              <a:gd name="T64" fmla="*/ 2147483647 w 1326"/>
              <a:gd name="T65" fmla="*/ 2147483647 h 1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26"/>
              <a:gd name="T100" fmla="*/ 0 h 100"/>
              <a:gd name="T101" fmla="*/ 1326 w 1326"/>
              <a:gd name="T102" fmla="*/ 100 h 10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26" h="100">
                <a:moveTo>
                  <a:pt x="0" y="59"/>
                </a:moveTo>
                <a:cubicBezTo>
                  <a:pt x="37" y="53"/>
                  <a:pt x="70" y="40"/>
                  <a:pt x="105" y="52"/>
                </a:cubicBezTo>
                <a:cubicBezTo>
                  <a:pt x="110" y="59"/>
                  <a:pt x="112" y="71"/>
                  <a:pt x="120" y="74"/>
                </a:cubicBezTo>
                <a:cubicBezTo>
                  <a:pt x="127" y="77"/>
                  <a:pt x="135" y="70"/>
                  <a:pt x="142" y="67"/>
                </a:cubicBezTo>
                <a:cubicBezTo>
                  <a:pt x="165" y="56"/>
                  <a:pt x="189" y="43"/>
                  <a:pt x="210" y="29"/>
                </a:cubicBezTo>
                <a:cubicBezTo>
                  <a:pt x="217" y="32"/>
                  <a:pt x="224" y="38"/>
                  <a:pt x="232" y="37"/>
                </a:cubicBezTo>
                <a:cubicBezTo>
                  <a:pt x="243" y="36"/>
                  <a:pt x="251" y="20"/>
                  <a:pt x="262" y="22"/>
                </a:cubicBezTo>
                <a:cubicBezTo>
                  <a:pt x="270" y="23"/>
                  <a:pt x="264" y="38"/>
                  <a:pt x="269" y="44"/>
                </a:cubicBezTo>
                <a:cubicBezTo>
                  <a:pt x="275" y="51"/>
                  <a:pt x="284" y="54"/>
                  <a:pt x="292" y="59"/>
                </a:cubicBezTo>
                <a:cubicBezTo>
                  <a:pt x="302" y="54"/>
                  <a:pt x="314" y="52"/>
                  <a:pt x="322" y="44"/>
                </a:cubicBezTo>
                <a:cubicBezTo>
                  <a:pt x="337" y="29"/>
                  <a:pt x="321" y="0"/>
                  <a:pt x="337" y="44"/>
                </a:cubicBezTo>
                <a:cubicBezTo>
                  <a:pt x="373" y="20"/>
                  <a:pt x="373" y="42"/>
                  <a:pt x="412" y="29"/>
                </a:cubicBezTo>
                <a:cubicBezTo>
                  <a:pt x="447" y="83"/>
                  <a:pt x="424" y="78"/>
                  <a:pt x="471" y="67"/>
                </a:cubicBezTo>
                <a:cubicBezTo>
                  <a:pt x="503" y="46"/>
                  <a:pt x="526" y="54"/>
                  <a:pt x="561" y="67"/>
                </a:cubicBezTo>
                <a:cubicBezTo>
                  <a:pt x="595" y="45"/>
                  <a:pt x="597" y="29"/>
                  <a:pt x="621" y="67"/>
                </a:cubicBezTo>
                <a:cubicBezTo>
                  <a:pt x="631" y="64"/>
                  <a:pt x="642" y="63"/>
                  <a:pt x="651" y="59"/>
                </a:cubicBezTo>
                <a:cubicBezTo>
                  <a:pt x="682" y="45"/>
                  <a:pt x="668" y="30"/>
                  <a:pt x="681" y="67"/>
                </a:cubicBezTo>
                <a:cubicBezTo>
                  <a:pt x="721" y="56"/>
                  <a:pt x="762" y="58"/>
                  <a:pt x="801" y="44"/>
                </a:cubicBezTo>
                <a:cubicBezTo>
                  <a:pt x="826" y="86"/>
                  <a:pt x="841" y="67"/>
                  <a:pt x="875" y="44"/>
                </a:cubicBezTo>
                <a:cubicBezTo>
                  <a:pt x="961" y="100"/>
                  <a:pt x="837" y="29"/>
                  <a:pt x="920" y="44"/>
                </a:cubicBezTo>
                <a:cubicBezTo>
                  <a:pt x="931" y="46"/>
                  <a:pt x="935" y="59"/>
                  <a:pt x="943" y="67"/>
                </a:cubicBezTo>
                <a:cubicBezTo>
                  <a:pt x="988" y="36"/>
                  <a:pt x="947" y="54"/>
                  <a:pt x="973" y="74"/>
                </a:cubicBezTo>
                <a:cubicBezTo>
                  <a:pt x="981" y="80"/>
                  <a:pt x="993" y="79"/>
                  <a:pt x="1003" y="82"/>
                </a:cubicBezTo>
                <a:cubicBezTo>
                  <a:pt x="1018" y="79"/>
                  <a:pt x="1034" y="81"/>
                  <a:pt x="1047" y="74"/>
                </a:cubicBezTo>
                <a:cubicBezTo>
                  <a:pt x="1090" y="52"/>
                  <a:pt x="1033" y="43"/>
                  <a:pt x="1085" y="59"/>
                </a:cubicBezTo>
                <a:cubicBezTo>
                  <a:pt x="1092" y="57"/>
                  <a:pt x="1099" y="52"/>
                  <a:pt x="1107" y="52"/>
                </a:cubicBezTo>
                <a:cubicBezTo>
                  <a:pt x="1115" y="52"/>
                  <a:pt x="1122" y="60"/>
                  <a:pt x="1130" y="59"/>
                </a:cubicBezTo>
                <a:cubicBezTo>
                  <a:pt x="1153" y="55"/>
                  <a:pt x="1197" y="37"/>
                  <a:pt x="1197" y="37"/>
                </a:cubicBezTo>
                <a:cubicBezTo>
                  <a:pt x="1204" y="39"/>
                  <a:pt x="1212" y="47"/>
                  <a:pt x="1219" y="44"/>
                </a:cubicBezTo>
                <a:cubicBezTo>
                  <a:pt x="1227" y="41"/>
                  <a:pt x="1225" y="22"/>
                  <a:pt x="1234" y="22"/>
                </a:cubicBezTo>
                <a:cubicBezTo>
                  <a:pt x="1245" y="22"/>
                  <a:pt x="1249" y="37"/>
                  <a:pt x="1257" y="44"/>
                </a:cubicBezTo>
                <a:cubicBezTo>
                  <a:pt x="1277" y="61"/>
                  <a:pt x="1278" y="59"/>
                  <a:pt x="1302" y="67"/>
                </a:cubicBezTo>
                <a:cubicBezTo>
                  <a:pt x="1326" y="50"/>
                  <a:pt x="1324" y="61"/>
                  <a:pt x="1324" y="44"/>
                </a:cubicBezTo>
              </a:path>
            </a:pathLst>
          </a:custGeom>
          <a:noFill/>
          <a:ln w="5715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5543" name="Freeform 9"/>
          <p:cNvSpPr>
            <a:spLocks/>
          </p:cNvSpPr>
          <p:nvPr/>
        </p:nvSpPr>
        <p:spPr bwMode="auto">
          <a:xfrm>
            <a:off x="4572000" y="6583363"/>
            <a:ext cx="2105025" cy="158750"/>
          </a:xfrm>
          <a:custGeom>
            <a:avLst/>
            <a:gdLst>
              <a:gd name="T0" fmla="*/ 0 w 1326"/>
              <a:gd name="T1" fmla="*/ 2147483647 h 100"/>
              <a:gd name="T2" fmla="*/ 2147483647 w 1326"/>
              <a:gd name="T3" fmla="*/ 2147483647 h 100"/>
              <a:gd name="T4" fmla="*/ 2147483647 w 1326"/>
              <a:gd name="T5" fmla="*/ 2147483647 h 100"/>
              <a:gd name="T6" fmla="*/ 2147483647 w 1326"/>
              <a:gd name="T7" fmla="*/ 2147483647 h 100"/>
              <a:gd name="T8" fmla="*/ 2147483647 w 1326"/>
              <a:gd name="T9" fmla="*/ 2147483647 h 100"/>
              <a:gd name="T10" fmla="*/ 2147483647 w 1326"/>
              <a:gd name="T11" fmla="*/ 2147483647 h 100"/>
              <a:gd name="T12" fmla="*/ 2147483647 w 1326"/>
              <a:gd name="T13" fmla="*/ 2147483647 h 100"/>
              <a:gd name="T14" fmla="*/ 2147483647 w 1326"/>
              <a:gd name="T15" fmla="*/ 2147483647 h 100"/>
              <a:gd name="T16" fmla="*/ 2147483647 w 1326"/>
              <a:gd name="T17" fmla="*/ 2147483647 h 100"/>
              <a:gd name="T18" fmla="*/ 2147483647 w 1326"/>
              <a:gd name="T19" fmla="*/ 2147483647 h 100"/>
              <a:gd name="T20" fmla="*/ 2147483647 w 1326"/>
              <a:gd name="T21" fmla="*/ 2147483647 h 100"/>
              <a:gd name="T22" fmla="*/ 2147483647 w 1326"/>
              <a:gd name="T23" fmla="*/ 2147483647 h 100"/>
              <a:gd name="T24" fmla="*/ 2147483647 w 1326"/>
              <a:gd name="T25" fmla="*/ 2147483647 h 100"/>
              <a:gd name="T26" fmla="*/ 2147483647 w 1326"/>
              <a:gd name="T27" fmla="*/ 2147483647 h 100"/>
              <a:gd name="T28" fmla="*/ 2147483647 w 1326"/>
              <a:gd name="T29" fmla="*/ 2147483647 h 100"/>
              <a:gd name="T30" fmla="*/ 2147483647 w 1326"/>
              <a:gd name="T31" fmla="*/ 2147483647 h 100"/>
              <a:gd name="T32" fmla="*/ 2147483647 w 1326"/>
              <a:gd name="T33" fmla="*/ 2147483647 h 100"/>
              <a:gd name="T34" fmla="*/ 2147483647 w 1326"/>
              <a:gd name="T35" fmla="*/ 2147483647 h 100"/>
              <a:gd name="T36" fmla="*/ 2147483647 w 1326"/>
              <a:gd name="T37" fmla="*/ 2147483647 h 100"/>
              <a:gd name="T38" fmla="*/ 2147483647 w 1326"/>
              <a:gd name="T39" fmla="*/ 2147483647 h 100"/>
              <a:gd name="T40" fmla="*/ 2147483647 w 1326"/>
              <a:gd name="T41" fmla="*/ 2147483647 h 100"/>
              <a:gd name="T42" fmla="*/ 2147483647 w 1326"/>
              <a:gd name="T43" fmla="*/ 2147483647 h 100"/>
              <a:gd name="T44" fmla="*/ 2147483647 w 1326"/>
              <a:gd name="T45" fmla="*/ 2147483647 h 100"/>
              <a:gd name="T46" fmla="*/ 2147483647 w 1326"/>
              <a:gd name="T47" fmla="*/ 2147483647 h 100"/>
              <a:gd name="T48" fmla="*/ 2147483647 w 1326"/>
              <a:gd name="T49" fmla="*/ 2147483647 h 100"/>
              <a:gd name="T50" fmla="*/ 2147483647 w 1326"/>
              <a:gd name="T51" fmla="*/ 2147483647 h 100"/>
              <a:gd name="T52" fmla="*/ 2147483647 w 1326"/>
              <a:gd name="T53" fmla="*/ 2147483647 h 100"/>
              <a:gd name="T54" fmla="*/ 2147483647 w 1326"/>
              <a:gd name="T55" fmla="*/ 2147483647 h 100"/>
              <a:gd name="T56" fmla="*/ 2147483647 w 1326"/>
              <a:gd name="T57" fmla="*/ 2147483647 h 100"/>
              <a:gd name="T58" fmla="*/ 2147483647 w 1326"/>
              <a:gd name="T59" fmla="*/ 2147483647 h 100"/>
              <a:gd name="T60" fmla="*/ 2147483647 w 1326"/>
              <a:gd name="T61" fmla="*/ 2147483647 h 100"/>
              <a:gd name="T62" fmla="*/ 2147483647 w 1326"/>
              <a:gd name="T63" fmla="*/ 2147483647 h 100"/>
              <a:gd name="T64" fmla="*/ 2147483647 w 1326"/>
              <a:gd name="T65" fmla="*/ 2147483647 h 1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26"/>
              <a:gd name="T100" fmla="*/ 0 h 100"/>
              <a:gd name="T101" fmla="*/ 1326 w 1326"/>
              <a:gd name="T102" fmla="*/ 100 h 10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26" h="100">
                <a:moveTo>
                  <a:pt x="0" y="59"/>
                </a:moveTo>
                <a:cubicBezTo>
                  <a:pt x="37" y="53"/>
                  <a:pt x="70" y="40"/>
                  <a:pt x="105" y="52"/>
                </a:cubicBezTo>
                <a:cubicBezTo>
                  <a:pt x="110" y="59"/>
                  <a:pt x="112" y="71"/>
                  <a:pt x="120" y="74"/>
                </a:cubicBezTo>
                <a:cubicBezTo>
                  <a:pt x="127" y="77"/>
                  <a:pt x="135" y="70"/>
                  <a:pt x="142" y="67"/>
                </a:cubicBezTo>
                <a:cubicBezTo>
                  <a:pt x="165" y="56"/>
                  <a:pt x="189" y="43"/>
                  <a:pt x="210" y="29"/>
                </a:cubicBezTo>
                <a:cubicBezTo>
                  <a:pt x="217" y="32"/>
                  <a:pt x="224" y="38"/>
                  <a:pt x="232" y="37"/>
                </a:cubicBezTo>
                <a:cubicBezTo>
                  <a:pt x="243" y="36"/>
                  <a:pt x="251" y="20"/>
                  <a:pt x="262" y="22"/>
                </a:cubicBezTo>
                <a:cubicBezTo>
                  <a:pt x="270" y="23"/>
                  <a:pt x="264" y="38"/>
                  <a:pt x="269" y="44"/>
                </a:cubicBezTo>
                <a:cubicBezTo>
                  <a:pt x="275" y="51"/>
                  <a:pt x="284" y="54"/>
                  <a:pt x="292" y="59"/>
                </a:cubicBezTo>
                <a:cubicBezTo>
                  <a:pt x="302" y="54"/>
                  <a:pt x="314" y="52"/>
                  <a:pt x="322" y="44"/>
                </a:cubicBezTo>
                <a:cubicBezTo>
                  <a:pt x="337" y="29"/>
                  <a:pt x="321" y="0"/>
                  <a:pt x="337" y="44"/>
                </a:cubicBezTo>
                <a:cubicBezTo>
                  <a:pt x="373" y="20"/>
                  <a:pt x="373" y="42"/>
                  <a:pt x="412" y="29"/>
                </a:cubicBezTo>
                <a:cubicBezTo>
                  <a:pt x="447" y="83"/>
                  <a:pt x="424" y="78"/>
                  <a:pt x="471" y="67"/>
                </a:cubicBezTo>
                <a:cubicBezTo>
                  <a:pt x="503" y="46"/>
                  <a:pt x="526" y="54"/>
                  <a:pt x="561" y="67"/>
                </a:cubicBezTo>
                <a:cubicBezTo>
                  <a:pt x="595" y="45"/>
                  <a:pt x="597" y="29"/>
                  <a:pt x="621" y="67"/>
                </a:cubicBezTo>
                <a:cubicBezTo>
                  <a:pt x="631" y="64"/>
                  <a:pt x="642" y="63"/>
                  <a:pt x="651" y="59"/>
                </a:cubicBezTo>
                <a:cubicBezTo>
                  <a:pt x="682" y="45"/>
                  <a:pt x="668" y="30"/>
                  <a:pt x="681" y="67"/>
                </a:cubicBezTo>
                <a:cubicBezTo>
                  <a:pt x="721" y="56"/>
                  <a:pt x="762" y="58"/>
                  <a:pt x="801" y="44"/>
                </a:cubicBezTo>
                <a:cubicBezTo>
                  <a:pt x="826" y="86"/>
                  <a:pt x="841" y="67"/>
                  <a:pt x="875" y="44"/>
                </a:cubicBezTo>
                <a:cubicBezTo>
                  <a:pt x="961" y="100"/>
                  <a:pt x="837" y="29"/>
                  <a:pt x="920" y="44"/>
                </a:cubicBezTo>
                <a:cubicBezTo>
                  <a:pt x="931" y="46"/>
                  <a:pt x="935" y="59"/>
                  <a:pt x="943" y="67"/>
                </a:cubicBezTo>
                <a:cubicBezTo>
                  <a:pt x="988" y="36"/>
                  <a:pt x="947" y="54"/>
                  <a:pt x="973" y="74"/>
                </a:cubicBezTo>
                <a:cubicBezTo>
                  <a:pt x="981" y="80"/>
                  <a:pt x="993" y="79"/>
                  <a:pt x="1003" y="82"/>
                </a:cubicBezTo>
                <a:cubicBezTo>
                  <a:pt x="1018" y="79"/>
                  <a:pt x="1034" y="81"/>
                  <a:pt x="1047" y="74"/>
                </a:cubicBezTo>
                <a:cubicBezTo>
                  <a:pt x="1090" y="52"/>
                  <a:pt x="1033" y="43"/>
                  <a:pt x="1085" y="59"/>
                </a:cubicBezTo>
                <a:cubicBezTo>
                  <a:pt x="1092" y="57"/>
                  <a:pt x="1099" y="52"/>
                  <a:pt x="1107" y="52"/>
                </a:cubicBezTo>
                <a:cubicBezTo>
                  <a:pt x="1115" y="52"/>
                  <a:pt x="1122" y="60"/>
                  <a:pt x="1130" y="59"/>
                </a:cubicBezTo>
                <a:cubicBezTo>
                  <a:pt x="1153" y="55"/>
                  <a:pt x="1197" y="37"/>
                  <a:pt x="1197" y="37"/>
                </a:cubicBezTo>
                <a:cubicBezTo>
                  <a:pt x="1204" y="39"/>
                  <a:pt x="1212" y="47"/>
                  <a:pt x="1219" y="44"/>
                </a:cubicBezTo>
                <a:cubicBezTo>
                  <a:pt x="1227" y="41"/>
                  <a:pt x="1225" y="22"/>
                  <a:pt x="1234" y="22"/>
                </a:cubicBezTo>
                <a:cubicBezTo>
                  <a:pt x="1245" y="22"/>
                  <a:pt x="1249" y="37"/>
                  <a:pt x="1257" y="44"/>
                </a:cubicBezTo>
                <a:cubicBezTo>
                  <a:pt x="1277" y="61"/>
                  <a:pt x="1278" y="59"/>
                  <a:pt x="1302" y="67"/>
                </a:cubicBezTo>
                <a:cubicBezTo>
                  <a:pt x="1326" y="50"/>
                  <a:pt x="1324" y="61"/>
                  <a:pt x="1324" y="44"/>
                </a:cubicBezTo>
              </a:path>
            </a:pathLst>
          </a:custGeom>
          <a:noFill/>
          <a:ln w="5715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5544" name="Text Box 10"/>
          <p:cNvSpPr txBox="1">
            <a:spLocks noChangeArrowheads="1"/>
          </p:cNvSpPr>
          <p:nvPr/>
        </p:nvSpPr>
        <p:spPr bwMode="auto">
          <a:xfrm>
            <a:off x="539750" y="-26988"/>
            <a:ext cx="37433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nl-BE" altLang="en-US"/>
              <a:t>JE DENKEN EN DENKTRENDS</a:t>
            </a:r>
          </a:p>
        </p:txBody>
      </p:sp>
      <p:sp>
        <p:nvSpPr>
          <p:cNvPr id="65545" name="Text Box 11"/>
          <p:cNvSpPr txBox="1">
            <a:spLocks noChangeArrowheads="1"/>
          </p:cNvSpPr>
          <p:nvPr/>
        </p:nvSpPr>
        <p:spPr bwMode="auto">
          <a:xfrm>
            <a:off x="250825" y="5483225"/>
            <a:ext cx="380047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en-US"/>
              <a:t>      </a:t>
            </a:r>
            <a:r>
              <a:rPr lang="nl-BE" altLang="en-US" sz="1700"/>
              <a:t>Een denken verbonden</a:t>
            </a:r>
          </a:p>
          <a:p>
            <a:pPr eaLnBrk="1" hangingPunct="1"/>
            <a:endParaRPr lang="nl-BE" altLang="en-US" sz="1000"/>
          </a:p>
          <a:p>
            <a:pPr eaLnBrk="1" hangingPunct="1"/>
            <a:endParaRPr lang="nl-BE" altLang="en-US" sz="1700"/>
          </a:p>
          <a:p>
            <a:pPr eaLnBrk="1" hangingPunct="1"/>
            <a:r>
              <a:rPr lang="nl-BE" altLang="en-US" sz="1700"/>
              <a:t>aan groepen                aan individuen</a:t>
            </a:r>
          </a:p>
        </p:txBody>
      </p:sp>
      <p:sp>
        <p:nvSpPr>
          <p:cNvPr id="65546" name="Line 12"/>
          <p:cNvSpPr>
            <a:spLocks noChangeShapeType="1"/>
          </p:cNvSpPr>
          <p:nvPr/>
        </p:nvSpPr>
        <p:spPr bwMode="auto">
          <a:xfrm flipH="1">
            <a:off x="1187450" y="5915025"/>
            <a:ext cx="504825" cy="2984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547" name="Line 13"/>
          <p:cNvSpPr>
            <a:spLocks noChangeShapeType="1"/>
          </p:cNvSpPr>
          <p:nvPr/>
        </p:nvSpPr>
        <p:spPr bwMode="auto">
          <a:xfrm>
            <a:off x="2627313" y="5915025"/>
            <a:ext cx="431800" cy="2984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548" name="Text Box 14"/>
          <p:cNvSpPr txBox="1">
            <a:spLocks noChangeArrowheads="1"/>
          </p:cNvSpPr>
          <p:nvPr/>
        </p:nvSpPr>
        <p:spPr bwMode="auto">
          <a:xfrm>
            <a:off x="0" y="6467475"/>
            <a:ext cx="2197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en-US" sz="1200" b="1" i="1"/>
              <a:t>(gelijkheid, uniformiteit,  …)</a:t>
            </a:r>
          </a:p>
        </p:txBody>
      </p:sp>
      <p:sp>
        <p:nvSpPr>
          <p:cNvPr id="65549" name="Text Box 15"/>
          <p:cNvSpPr txBox="1">
            <a:spLocks noChangeArrowheads="1"/>
          </p:cNvSpPr>
          <p:nvPr/>
        </p:nvSpPr>
        <p:spPr bwMode="auto">
          <a:xfrm>
            <a:off x="2124075" y="6419850"/>
            <a:ext cx="245903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en-US" sz="1200" b="1" i="1"/>
              <a:t> (ongelijkheid, differentiatie, …)</a:t>
            </a:r>
          </a:p>
        </p:txBody>
      </p:sp>
      <p:pic>
        <p:nvPicPr>
          <p:cNvPr id="65550"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3713" y="692150"/>
            <a:ext cx="98583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51"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113" y="1557338"/>
            <a:ext cx="9382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52"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9113" y="2276475"/>
            <a:ext cx="936625"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53" name="Picture 18" descr="Built to Last - President Barack Obama hat">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87675" y="4005263"/>
            <a:ext cx="10080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fbeelding 1"/>
          <p:cNvPicPr>
            <a:picLocks noChangeAspect="1"/>
          </p:cNvPicPr>
          <p:nvPr/>
        </p:nvPicPr>
        <p:blipFill rotWithShape="1">
          <a:blip r:embed="rId8">
            <a:extLst>
              <a:ext uri="{28A0092B-C50C-407E-A947-70E740481C1C}">
                <a14:useLocalDpi xmlns:a14="http://schemas.microsoft.com/office/drawing/2010/main" val="0"/>
              </a:ext>
            </a:extLst>
          </a:blip>
          <a:srcRect r="69936" b="49908"/>
          <a:stretch/>
        </p:blipFill>
        <p:spPr>
          <a:xfrm rot="617275">
            <a:off x="9151938" y="3742740"/>
            <a:ext cx="2767634" cy="259389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0451463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a:t>Weg van iets of op weg naar iets?</a:t>
            </a:r>
            <a:endParaRPr lang="nl-BE"/>
          </a:p>
        </p:txBody>
      </p:sp>
      <p:pic>
        <p:nvPicPr>
          <p:cNvPr id="7" name="Afbeelding 7"/>
          <p:cNvPicPr>
            <a:picLocks noChangeAspect="1"/>
          </p:cNvPicPr>
          <p:nvPr/>
        </p:nvPicPr>
        <p:blipFill rotWithShape="1">
          <a:blip r:embed="rId2" cstate="print">
            <a:extLst>
              <a:ext uri="{28A0092B-C50C-407E-A947-70E740481C1C}">
                <a14:useLocalDpi xmlns:a14="http://schemas.microsoft.com/office/drawing/2010/main" val="0"/>
              </a:ext>
            </a:extLst>
          </a:blip>
          <a:srcRect l="1" t="-4110" r="50911"/>
          <a:stretch/>
        </p:blipFill>
        <p:spPr>
          <a:xfrm rot="5400000">
            <a:off x="9467889" y="2402899"/>
            <a:ext cx="1999154" cy="3126070"/>
          </a:xfrm>
          <a:prstGeom prst="rect">
            <a:avLst/>
          </a:prstGeom>
        </p:spPr>
      </p:pic>
      <p:pic>
        <p:nvPicPr>
          <p:cNvPr id="11" name="Afbeelding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8026" y="2118425"/>
            <a:ext cx="2018902" cy="2849463"/>
          </a:xfrm>
          <a:prstGeom prst="rect">
            <a:avLst/>
          </a:prstGeom>
        </p:spPr>
      </p:pic>
      <p:sp>
        <p:nvSpPr>
          <p:cNvPr id="14" name="Tekstvak 13"/>
          <p:cNvSpPr txBox="1"/>
          <p:nvPr/>
        </p:nvSpPr>
        <p:spPr>
          <a:xfrm>
            <a:off x="6471955" y="4794635"/>
            <a:ext cx="6096000" cy="1200329"/>
          </a:xfrm>
          <a:prstGeom prst="rect">
            <a:avLst/>
          </a:prstGeom>
          <a:noFill/>
        </p:spPr>
        <p:txBody>
          <a:bodyPr wrap="square">
            <a:spAutoFit/>
          </a:bodyPr>
          <a:lstStyle/>
          <a:p>
            <a:br>
              <a:rPr lang="nl-BE" b="1" i="0">
                <a:solidFill>
                  <a:srgbClr val="000000"/>
                </a:solidFill>
                <a:effectLst/>
                <a:latin typeface="Arial" panose="020B0604020202020204" pitchFamily="34" charset="0"/>
              </a:rPr>
            </a:br>
            <a:r>
              <a:rPr lang="nl-BE" b="1" i="0">
                <a:solidFill>
                  <a:srgbClr val="000000"/>
                </a:solidFill>
                <a:effectLst/>
                <a:latin typeface="Arial" panose="020B0604020202020204" pitchFamily="34" charset="0"/>
              </a:rPr>
              <a:t>Vrije Basisschool De Toverboom</a:t>
            </a:r>
            <a:r>
              <a:rPr lang="nl-BE" b="0" i="0">
                <a:solidFill>
                  <a:srgbClr val="000000"/>
                </a:solidFill>
                <a:effectLst/>
                <a:latin typeface="Arial" panose="020B0604020202020204" pitchFamily="34" charset="0"/>
              </a:rPr>
              <a:t> in</a:t>
            </a:r>
            <a:r>
              <a:rPr lang="nl-NL" b="0" i="0">
                <a:solidFill>
                  <a:srgbClr val="000000"/>
                </a:solidFill>
                <a:effectLst/>
                <a:latin typeface="Arial" panose="020B0604020202020204" pitchFamily="34" charset="0"/>
              </a:rPr>
              <a:t> Geel medeprijswinner De pesten dat kan niet prijs 2016 </a:t>
            </a:r>
          </a:p>
          <a:p>
            <a:r>
              <a:rPr lang="nl-NL">
                <a:solidFill>
                  <a:srgbClr val="000000"/>
                </a:solidFill>
                <a:latin typeface="Arial" panose="020B0604020202020204" pitchFamily="34" charset="0"/>
              </a:rPr>
              <a:t>f</a:t>
            </a:r>
            <a:r>
              <a:rPr lang="nl-NL" b="0" i="0">
                <a:solidFill>
                  <a:srgbClr val="000000"/>
                </a:solidFill>
                <a:effectLst/>
                <a:latin typeface="Arial" panose="020B0604020202020204" pitchFamily="34" charset="0"/>
              </a:rPr>
              <a:t>o</a:t>
            </a:r>
            <a:r>
              <a:rPr lang="nl-NL">
                <a:solidFill>
                  <a:srgbClr val="000000"/>
                </a:solidFill>
                <a:latin typeface="Arial" panose="020B0604020202020204" pitchFamily="34" charset="0"/>
              </a:rPr>
              <a:t>cust n</a:t>
            </a:r>
            <a:r>
              <a:rPr lang="nl-BE" b="0" i="0">
                <a:solidFill>
                  <a:srgbClr val="000000"/>
                </a:solidFill>
                <a:effectLst/>
                <a:latin typeface="Arial" panose="020B0604020202020204" pitchFamily="34" charset="0"/>
              </a:rPr>
              <a:t>iet op 'tegen pesten', maar wel op '</a:t>
            </a:r>
            <a:r>
              <a:rPr lang="nl-BE" b="1" i="0">
                <a:solidFill>
                  <a:srgbClr val="000000"/>
                </a:solidFill>
                <a:effectLst/>
                <a:latin typeface="Arial" panose="020B0604020202020204" pitchFamily="34" charset="0"/>
              </a:rPr>
              <a:t>samenknap</a:t>
            </a:r>
            <a:r>
              <a:rPr lang="nl-BE" b="0" i="0">
                <a:solidFill>
                  <a:srgbClr val="000000"/>
                </a:solidFill>
                <a:effectLst/>
                <a:latin typeface="Arial" panose="020B0604020202020204" pitchFamily="34" charset="0"/>
              </a:rPr>
              <a:t>'. </a:t>
            </a:r>
            <a:endParaRPr lang="nl-BE"/>
          </a:p>
        </p:txBody>
      </p:sp>
      <p:sp>
        <p:nvSpPr>
          <p:cNvPr id="15" name="Tekstvak 14"/>
          <p:cNvSpPr txBox="1"/>
          <p:nvPr/>
        </p:nvSpPr>
        <p:spPr>
          <a:xfrm>
            <a:off x="1280215" y="2832817"/>
            <a:ext cx="2859476" cy="3139321"/>
          </a:xfrm>
          <a:prstGeom prst="rect">
            <a:avLst/>
          </a:prstGeom>
          <a:noFill/>
        </p:spPr>
        <p:txBody>
          <a:bodyPr wrap="square" rtlCol="0">
            <a:spAutoFit/>
          </a:bodyPr>
          <a:lstStyle/>
          <a:p>
            <a:pPr algn="l"/>
            <a:r>
              <a:rPr lang="nl-NL"/>
              <a:t>Pesten</a:t>
            </a:r>
          </a:p>
          <a:p>
            <a:pPr algn="l"/>
            <a:r>
              <a:rPr lang="nl-NL"/>
              <a:t>Agressie</a:t>
            </a:r>
          </a:p>
          <a:p>
            <a:pPr algn="l"/>
            <a:r>
              <a:rPr lang="nl-NL"/>
              <a:t>Geweld</a:t>
            </a:r>
          </a:p>
          <a:p>
            <a:pPr algn="l"/>
            <a:r>
              <a:rPr lang="nl-NL"/>
              <a:t>Conflict</a:t>
            </a:r>
          </a:p>
          <a:p>
            <a:pPr algn="l"/>
            <a:r>
              <a:rPr lang="nl-NL"/>
              <a:t>Onbegrip</a:t>
            </a:r>
          </a:p>
          <a:p>
            <a:pPr algn="l"/>
            <a:r>
              <a:rPr lang="nl-NL"/>
              <a:t>Spanning</a:t>
            </a:r>
          </a:p>
          <a:p>
            <a:pPr algn="l"/>
            <a:r>
              <a:rPr lang="nl-NL"/>
              <a:t>Tegenstelling</a:t>
            </a:r>
          </a:p>
          <a:p>
            <a:pPr algn="l"/>
            <a:r>
              <a:rPr lang="nl-NL"/>
              <a:t>Uitsluiten</a:t>
            </a:r>
          </a:p>
          <a:p>
            <a:pPr algn="l"/>
            <a:r>
              <a:rPr lang="nl-NL"/>
              <a:t>Probleem</a:t>
            </a:r>
          </a:p>
          <a:p>
            <a:pPr algn="l"/>
            <a:r>
              <a:rPr lang="nl-NL"/>
              <a:t>Passief</a:t>
            </a:r>
          </a:p>
          <a:p>
            <a:pPr algn="l"/>
            <a:r>
              <a:rPr lang="nl-NL"/>
              <a:t>Ogen sluiten</a:t>
            </a:r>
            <a:endParaRPr lang="nl-BE"/>
          </a:p>
        </p:txBody>
      </p:sp>
      <p:sp>
        <p:nvSpPr>
          <p:cNvPr id="16" name="Tekstvak 15"/>
          <p:cNvSpPr txBox="1"/>
          <p:nvPr/>
        </p:nvSpPr>
        <p:spPr>
          <a:xfrm>
            <a:off x="2900190" y="2863385"/>
            <a:ext cx="1731227" cy="2862322"/>
          </a:xfrm>
          <a:prstGeom prst="rect">
            <a:avLst/>
          </a:prstGeom>
          <a:noFill/>
        </p:spPr>
        <p:txBody>
          <a:bodyPr wrap="square" rtlCol="0">
            <a:spAutoFit/>
          </a:bodyPr>
          <a:lstStyle/>
          <a:p>
            <a:pPr algn="l"/>
            <a:r>
              <a:rPr lang="nl-NL"/>
              <a:t>Samen</a:t>
            </a:r>
          </a:p>
          <a:p>
            <a:pPr algn="l"/>
            <a:r>
              <a:rPr lang="nl-NL"/>
              <a:t>Genieten</a:t>
            </a:r>
          </a:p>
          <a:p>
            <a:pPr algn="l"/>
            <a:r>
              <a:rPr lang="nl-NL"/>
              <a:t>Tolerantie</a:t>
            </a:r>
          </a:p>
          <a:p>
            <a:pPr algn="l"/>
            <a:r>
              <a:rPr lang="nl-NL"/>
              <a:t>Begrip</a:t>
            </a:r>
          </a:p>
          <a:p>
            <a:pPr algn="l"/>
            <a:r>
              <a:rPr lang="nl-NL"/>
              <a:t>Insluiten</a:t>
            </a:r>
          </a:p>
          <a:p>
            <a:pPr algn="l"/>
            <a:r>
              <a:rPr lang="nl-NL"/>
              <a:t>Overeenkomst</a:t>
            </a:r>
          </a:p>
          <a:p>
            <a:pPr algn="l"/>
            <a:r>
              <a:rPr lang="nl-NL"/>
              <a:t>Oplossing</a:t>
            </a:r>
          </a:p>
          <a:p>
            <a:pPr algn="l"/>
            <a:r>
              <a:rPr lang="nl-NL"/>
              <a:t>Ontspanning</a:t>
            </a:r>
          </a:p>
          <a:p>
            <a:pPr algn="l"/>
            <a:r>
              <a:rPr lang="nl-NL"/>
              <a:t>Actief</a:t>
            </a:r>
          </a:p>
          <a:p>
            <a:pPr algn="l"/>
            <a:r>
              <a:rPr lang="nl-NL"/>
              <a:t>Ogen openen</a:t>
            </a:r>
            <a:endParaRPr lang="nl-BE"/>
          </a:p>
        </p:txBody>
      </p:sp>
      <p:sp>
        <p:nvSpPr>
          <p:cNvPr id="19" name="Stroomdiagram: Ophalen 18"/>
          <p:cNvSpPr/>
          <p:nvPr/>
        </p:nvSpPr>
        <p:spPr>
          <a:xfrm rot="16200000" flipH="1" flipV="1">
            <a:off x="4658631" y="3192688"/>
            <a:ext cx="1351643" cy="1406071"/>
          </a:xfrm>
          <a:prstGeom prst="flowChartExtra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1" name="Stroomdiagram: Ophalen 20"/>
          <p:cNvSpPr/>
          <p:nvPr/>
        </p:nvSpPr>
        <p:spPr>
          <a:xfrm rot="16200000">
            <a:off x="-165101" y="3399062"/>
            <a:ext cx="1477735" cy="993324"/>
          </a:xfrm>
          <a:prstGeom prst="flowChartExtra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2992865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06878" y="595972"/>
            <a:ext cx="10515600" cy="2387600"/>
          </a:xfrm>
        </p:spPr>
        <p:txBody>
          <a:bodyPr>
            <a:normAutofit fontScale="90000"/>
          </a:bodyPr>
          <a:lstStyle/>
          <a:p>
            <a:r>
              <a:rPr lang="nl-NL" dirty="0" err="1"/>
              <a:t>Referentieel</a:t>
            </a:r>
            <a:r>
              <a:rPr lang="nl-NL" dirty="0"/>
              <a:t> denk- &amp; werkmodel toegepast </a:t>
            </a:r>
            <a:r>
              <a:rPr lang="nl-NL" dirty="0">
                <a:hlinkClick r:id="rId2"/>
              </a:rPr>
              <a:t>bij sociaal-emotionele begeleiding</a:t>
            </a:r>
            <a:endParaRPr lang="nl-BE" dirty="0"/>
          </a:p>
        </p:txBody>
      </p:sp>
      <p:sp>
        <p:nvSpPr>
          <p:cNvPr id="4" name="Ondertitel 3"/>
          <p:cNvSpPr>
            <a:spLocks noGrp="1"/>
          </p:cNvSpPr>
          <p:nvPr>
            <p:ph type="subTitle" idx="1"/>
          </p:nvPr>
        </p:nvSpPr>
        <p:spPr>
          <a:xfrm>
            <a:off x="159119" y="5028968"/>
            <a:ext cx="6705599" cy="1030748"/>
          </a:xfrm>
        </p:spPr>
        <p:txBody>
          <a:bodyPr>
            <a:normAutofit fontScale="77500" lnSpcReduction="20000"/>
          </a:bodyPr>
          <a:lstStyle/>
          <a:p>
            <a:r>
              <a:rPr lang="nl-NL"/>
              <a:t>Een voorbeeld van de vele toepassings-mogelijkheden van dit denk- &amp; werkmodel</a:t>
            </a:r>
            <a:endParaRPr lang="nl-BE"/>
          </a:p>
        </p:txBody>
      </p:sp>
      <p:pic>
        <p:nvPicPr>
          <p:cNvPr id="3" name="Afbeelding 4"/>
          <p:cNvPicPr>
            <a:picLocks noChangeAspect="1"/>
          </p:cNvPicPr>
          <p:nvPr/>
        </p:nvPicPr>
        <p:blipFill rotWithShape="1">
          <a:blip r:embed="rId3" cstate="print">
            <a:extLst>
              <a:ext uri="{28A0092B-C50C-407E-A947-70E740481C1C}">
                <a14:useLocalDpi xmlns:a14="http://schemas.microsoft.com/office/drawing/2010/main" val="0"/>
              </a:ext>
            </a:extLst>
          </a:blip>
          <a:srcRect l="27233" t="30754" r="31362" b="28370"/>
          <a:stretch/>
        </p:blipFill>
        <p:spPr>
          <a:xfrm>
            <a:off x="6864718" y="2598966"/>
            <a:ext cx="4925786" cy="3206748"/>
          </a:xfrm>
          <a:prstGeom prst="rect">
            <a:avLst/>
          </a:prstGeom>
          <a:ln w="3556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85817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8048" y="1640341"/>
            <a:ext cx="8137525" cy="417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3" name="Text Box 5"/>
          <p:cNvSpPr txBox="1">
            <a:spLocks noChangeArrowheads="1"/>
          </p:cNvSpPr>
          <p:nvPr/>
        </p:nvSpPr>
        <p:spPr bwMode="auto">
          <a:xfrm>
            <a:off x="2051049" y="632871"/>
            <a:ext cx="808747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BE" altLang="en-US" sz="4000">
                <a:solidFill>
                  <a:srgbClr val="FFFFFF"/>
                </a:solidFill>
              </a:rPr>
              <a:t>Grens- en territoriumoverschrijding</a:t>
            </a:r>
            <a:endParaRPr lang="nl-BE" altLang="en-US" sz="4000">
              <a:solidFill>
                <a:srgbClr val="FFFFFF"/>
              </a:solidFill>
            </a:endParaRPr>
          </a:p>
        </p:txBody>
      </p:sp>
      <p:pic>
        <p:nvPicPr>
          <p:cNvPr id="2055" name="Picture 7" descr="tekening%20schaduw">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l="74989" t="25746"/>
          <a:stretch>
            <a:fillRect/>
          </a:stretch>
        </p:blipFill>
        <p:spPr bwMode="auto">
          <a:xfrm rot="-21600000">
            <a:off x="4012405" y="2692400"/>
            <a:ext cx="792163" cy="180022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ekening%20schaduw">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l="13438" t="4785" r="44257" b="38008"/>
          <a:stretch>
            <a:fillRect/>
          </a:stretch>
        </p:blipFill>
        <p:spPr bwMode="auto">
          <a:xfrm rot="-21600000">
            <a:off x="5941786" y="1916113"/>
            <a:ext cx="1015999" cy="2449512"/>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p:cNvSpPr txBox="1"/>
          <p:nvPr/>
        </p:nvSpPr>
        <p:spPr>
          <a:xfrm>
            <a:off x="2583998" y="3592512"/>
            <a:ext cx="2220570" cy="400110"/>
          </a:xfrm>
          <a:prstGeom prst="rect">
            <a:avLst/>
          </a:prstGeom>
          <a:noFill/>
        </p:spPr>
        <p:txBody>
          <a:bodyPr wrap="square" rtlCol="0">
            <a:spAutoFit/>
          </a:bodyPr>
          <a:lstStyle/>
          <a:p>
            <a:pPr algn="l"/>
            <a:r>
              <a:rPr lang="nl-NL" sz="2000" b="1">
                <a:solidFill>
                  <a:schemeClr val="accent5"/>
                </a:solidFill>
              </a:rPr>
              <a:t>van zichzelf</a:t>
            </a:r>
            <a:endParaRPr lang="nl-BE" sz="2000" b="1">
              <a:solidFill>
                <a:schemeClr val="accent5"/>
              </a:solidFill>
            </a:endParaRPr>
          </a:p>
        </p:txBody>
      </p:sp>
    </p:spTree>
    <p:extLst>
      <p:ext uri="{BB962C8B-B14F-4D97-AF65-F5344CB8AC3E}">
        <p14:creationId xmlns:p14="http://schemas.microsoft.com/office/powerpoint/2010/main" val="29427032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64243" y="-299357"/>
            <a:ext cx="10744200" cy="1228436"/>
          </a:xfrm>
        </p:spPr>
        <p:txBody>
          <a:bodyPr/>
          <a:lstStyle/>
          <a:p>
            <a:r>
              <a:rPr lang="nl-NL"/>
              <a:t>Slachtoffer schema model van Baldwin</a:t>
            </a:r>
            <a:endParaRPr lang="nl-BE"/>
          </a:p>
        </p:txBody>
      </p:sp>
      <p:pic>
        <p:nvPicPr>
          <p:cNvPr id="6" name="Afbeelding 5"/>
          <p:cNvPicPr/>
          <p:nvPr/>
        </p:nvPicPr>
        <p:blipFill>
          <a:blip r:embed="rId2">
            <a:extLst>
              <a:ext uri="{28A0092B-C50C-407E-A947-70E740481C1C}">
                <a14:useLocalDpi xmlns:a14="http://schemas.microsoft.com/office/drawing/2010/main" val="0"/>
              </a:ext>
            </a:extLst>
          </a:blip>
          <a:srcRect/>
          <a:stretch>
            <a:fillRect/>
          </a:stretch>
        </p:blipFill>
        <p:spPr bwMode="auto">
          <a:xfrm>
            <a:off x="1349035" y="1228437"/>
            <a:ext cx="6633822" cy="5629563"/>
          </a:xfrm>
          <a:prstGeom prst="rect">
            <a:avLst/>
          </a:prstGeom>
          <a:noFill/>
          <a:ln>
            <a:noFill/>
          </a:ln>
        </p:spPr>
      </p:pic>
      <p:sp>
        <p:nvSpPr>
          <p:cNvPr id="5" name="Tekstvak 4"/>
          <p:cNvSpPr txBox="1"/>
          <p:nvPr/>
        </p:nvSpPr>
        <p:spPr>
          <a:xfrm>
            <a:off x="8890000" y="5569426"/>
            <a:ext cx="2494643" cy="1167179"/>
          </a:xfrm>
          <a:prstGeom prst="rect">
            <a:avLst/>
          </a:prstGeom>
          <a:noFill/>
        </p:spPr>
        <p:txBody>
          <a:bodyPr wrap="square">
            <a:spAutoFit/>
          </a:bodyPr>
          <a:lstStyle/>
          <a:p>
            <a:pPr>
              <a:lnSpc>
                <a:spcPct val="150000"/>
              </a:lnSpc>
              <a:spcAft>
                <a:spcPts val="0"/>
              </a:spcAft>
            </a:pPr>
            <a:r>
              <a:rPr lang="nl-BE" sz="1200">
                <a:effectLst/>
                <a:latin typeface="Times New Roman" panose="02020603050405020304" pitchFamily="18" charset="0"/>
                <a:ea typeface="Times New Roman" panose="02020603050405020304" pitchFamily="18" charset="0"/>
              </a:rPr>
              <a:t>Harris, M. J. (2009). </a:t>
            </a:r>
            <a:r>
              <a:rPr lang="en-US" sz="1200" i="1">
                <a:effectLst/>
                <a:latin typeface="Times New Roman" panose="02020603050405020304" pitchFamily="18" charset="0"/>
                <a:ea typeface="Times New Roman" panose="02020603050405020304" pitchFamily="18" charset="0"/>
              </a:rPr>
              <a:t>Bullying, rejection, and peer victimization: A social cognitive neuroscience perspective</a:t>
            </a:r>
            <a:r>
              <a:rPr lang="en-US" sz="1200">
                <a:effectLst/>
                <a:latin typeface="Times New Roman" panose="02020603050405020304" pitchFamily="18" charset="0"/>
                <a:ea typeface="Times New Roman" panose="02020603050405020304" pitchFamily="18" charset="0"/>
              </a:rPr>
              <a:t>. </a:t>
            </a:r>
            <a:r>
              <a:rPr lang="nl-BE" sz="1200">
                <a:effectLst/>
                <a:latin typeface="Times New Roman" panose="02020603050405020304" pitchFamily="18" charset="0"/>
                <a:ea typeface="Times New Roman" panose="02020603050405020304" pitchFamily="18" charset="0"/>
              </a:rPr>
              <a:t>New York: Springer. </a:t>
            </a:r>
          </a:p>
        </p:txBody>
      </p:sp>
      <p:pic>
        <p:nvPicPr>
          <p:cNvPr id="3" name="Afbeelding 3"/>
          <p:cNvPicPr>
            <a:picLocks noChangeAspect="1"/>
          </p:cNvPicPr>
          <p:nvPr/>
        </p:nvPicPr>
        <p:blipFill rotWithShape="1">
          <a:blip r:embed="rId3" cstate="print">
            <a:extLst>
              <a:ext uri="{28A0092B-C50C-407E-A947-70E740481C1C}">
                <a14:useLocalDpi xmlns:a14="http://schemas.microsoft.com/office/drawing/2010/main" val="0"/>
              </a:ext>
            </a:extLst>
          </a:blip>
          <a:srcRect l="-15326" r="-16435" b="23747"/>
          <a:stretch/>
        </p:blipFill>
        <p:spPr>
          <a:xfrm>
            <a:off x="8744856" y="929081"/>
            <a:ext cx="3447143" cy="2563420"/>
          </a:xfrm>
          <a:prstGeom prst="rect">
            <a:avLst/>
          </a:prstGeom>
        </p:spPr>
      </p:pic>
    </p:spTree>
    <p:extLst>
      <p:ext uri="{BB962C8B-B14F-4D97-AF65-F5344CB8AC3E}">
        <p14:creationId xmlns:p14="http://schemas.microsoft.com/office/powerpoint/2010/main" val="15245955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7885" y="-66675"/>
            <a:ext cx="10744200" cy="1228436"/>
          </a:xfrm>
        </p:spPr>
        <p:txBody>
          <a:bodyPr>
            <a:normAutofit/>
          </a:bodyPr>
          <a:lstStyle/>
          <a:p>
            <a:r>
              <a:rPr lang="nl-NL"/>
              <a:t>Schemapedagogie</a:t>
            </a:r>
            <a:br>
              <a:rPr lang="nl-NL"/>
            </a:br>
            <a:r>
              <a:rPr lang="nl-BE" sz="1600"/>
              <a:t>In Duitsland is sedert enige tijd schemapedagogie (Schemapädagogik) </a:t>
            </a:r>
            <a:br>
              <a:rPr lang="nl-NL" sz="1600"/>
            </a:br>
            <a:r>
              <a:rPr lang="nl-BE" sz="1600"/>
              <a:t>in opgang bij monde van Marcus Damm en Christof Loose</a:t>
            </a:r>
          </a:p>
        </p:txBody>
      </p:sp>
      <p:sp>
        <p:nvSpPr>
          <p:cNvPr id="4" name="Tekstvak 3"/>
          <p:cNvSpPr txBox="1"/>
          <p:nvPr/>
        </p:nvSpPr>
        <p:spPr>
          <a:xfrm>
            <a:off x="535213" y="1303037"/>
            <a:ext cx="11284857" cy="923330"/>
          </a:xfrm>
          <a:prstGeom prst="rect">
            <a:avLst/>
          </a:prstGeom>
          <a:noFill/>
        </p:spPr>
        <p:txBody>
          <a:bodyPr wrap="square">
            <a:spAutoFit/>
          </a:bodyPr>
          <a:lstStyle/>
          <a:p>
            <a:pPr algn="just">
              <a:lnSpc>
                <a:spcPct val="150000"/>
              </a:lnSpc>
              <a:spcAft>
                <a:spcPts val="0"/>
              </a:spcAft>
            </a:pPr>
            <a:r>
              <a:rPr lang="nl-BE" sz="1200"/>
              <a:t>Schemapedagogie gaat er vanuit dat tussenmenselijke problemen veroorzaakt worden door </a:t>
            </a:r>
            <a:r>
              <a:rPr lang="nl-BE" sz="1200">
                <a:solidFill>
                  <a:srgbClr val="D24726"/>
                </a:solidFill>
              </a:rPr>
              <a:t>ongunstige innerlijke schema's</a:t>
            </a:r>
            <a:r>
              <a:rPr lang="nl-BE" sz="1200"/>
              <a:t> en dat deze laatste een biografische oorsprong </a:t>
            </a:r>
            <a:r>
              <a:rPr lang="nl-NL" sz="1200"/>
              <a:t>vinden </a:t>
            </a:r>
            <a:r>
              <a:rPr lang="nl-BE" sz="1200"/>
              <a:t>vooral </a:t>
            </a:r>
            <a:r>
              <a:rPr lang="nl-BE" sz="1200">
                <a:solidFill>
                  <a:srgbClr val="D24726"/>
                </a:solidFill>
              </a:rPr>
              <a:t>wanneer volwassen hechtingsfiguren niet weten tegemoet te komen aan de basisbehoeften van het kind</a:t>
            </a:r>
            <a:r>
              <a:rPr lang="nl-BE" sz="1200"/>
              <a:t> aan een stabiele, veilige en zekere relatie, aan autonomie, aan begrenzing, aan wederkerigheid en aan vrije expressie van wat in zich omgaat.</a:t>
            </a:r>
            <a:endParaRPr lang="nl-BE" sz="1200">
              <a:effectLst/>
              <a:latin typeface="Times New Roman" panose="02020603050405020304" pitchFamily="18" charset="0"/>
              <a:ea typeface="Times New Roman" panose="02020603050405020304" pitchFamily="18" charset="0"/>
            </a:endParaRPr>
          </a:p>
        </p:txBody>
      </p:sp>
      <p:sp>
        <p:nvSpPr>
          <p:cNvPr id="6" name="Tekstvak 5"/>
          <p:cNvSpPr txBox="1"/>
          <p:nvPr/>
        </p:nvSpPr>
        <p:spPr>
          <a:xfrm>
            <a:off x="535213" y="2367643"/>
            <a:ext cx="11420933" cy="1200329"/>
          </a:xfrm>
          <a:prstGeom prst="rect">
            <a:avLst/>
          </a:prstGeom>
          <a:noFill/>
        </p:spPr>
        <p:txBody>
          <a:bodyPr wrap="square">
            <a:spAutoFit/>
          </a:bodyPr>
          <a:lstStyle/>
          <a:p>
            <a:pPr algn="just">
              <a:lnSpc>
                <a:spcPct val="150000"/>
              </a:lnSpc>
              <a:spcAft>
                <a:spcPts val="0"/>
              </a:spcAft>
            </a:pPr>
            <a:r>
              <a:rPr lang="nl-BE" sz="1200">
                <a:solidFill>
                  <a:srgbClr val="D24726"/>
                </a:solidFill>
              </a:rPr>
              <a:t>Een jongere krijgt dan ideeën over zichzelf, over anderen en over gebeurtenissen, schema's genoemd, die veelal weinig overeenstemmen met de realiteit.</a:t>
            </a:r>
            <a:r>
              <a:rPr lang="nl-BE" sz="1200"/>
              <a:t> De schadelijke ervaringen die hier aan de basis van liggen kunnen traumatische voorvallen zijn of steeds weer dezelfde soort gebeurtenissen meemaken en boodschappen te horen krijgen. De jongere kan hieruit, </a:t>
            </a:r>
            <a:r>
              <a:rPr lang="nl-BE" sz="1200">
                <a:solidFill>
                  <a:srgbClr val="D24726"/>
                </a:solidFill>
              </a:rPr>
              <a:t>bijvoorbeeld, afleiden 'ik ben weinig waard' of wat het te horen krijgt overnemen</a:t>
            </a:r>
            <a:r>
              <a:rPr lang="nl-BE" sz="1200"/>
              <a:t> </a:t>
            </a:r>
            <a:r>
              <a:rPr lang="nl-BE" sz="1200">
                <a:solidFill>
                  <a:srgbClr val="D24726"/>
                </a:solidFill>
              </a:rPr>
              <a:t>van zijn omgeving, bijvoorbeeld, 'je bent niets waard'</a:t>
            </a:r>
            <a:r>
              <a:rPr lang="nl-BE" sz="1200"/>
              <a:t>. Het hoge affectieve aandeel is gewoonlijk ten koste van het meer rationele en stimuleert tot irrationele denk- en verhoudingswi</a:t>
            </a:r>
            <a:r>
              <a:rPr lang="nl-NL" sz="1200"/>
              <a:t>jzen.</a:t>
            </a:r>
            <a:endParaRPr lang="nl-BE" sz="1800">
              <a:effectLst/>
              <a:latin typeface="Times New Roman" panose="02020603050405020304" pitchFamily="18" charset="0"/>
              <a:ea typeface="Times New Roman" panose="02020603050405020304" pitchFamily="18" charset="0"/>
            </a:endParaRPr>
          </a:p>
        </p:txBody>
      </p:sp>
      <p:sp>
        <p:nvSpPr>
          <p:cNvPr id="8" name="Tekstvak 7"/>
          <p:cNvSpPr txBox="1"/>
          <p:nvPr/>
        </p:nvSpPr>
        <p:spPr>
          <a:xfrm>
            <a:off x="568777" y="3742591"/>
            <a:ext cx="11287580" cy="1200329"/>
          </a:xfrm>
          <a:prstGeom prst="rect">
            <a:avLst/>
          </a:prstGeom>
          <a:noFill/>
        </p:spPr>
        <p:txBody>
          <a:bodyPr wrap="square">
            <a:spAutoFit/>
          </a:bodyPr>
          <a:lstStyle/>
          <a:p>
            <a:pPr algn="just">
              <a:lnSpc>
                <a:spcPct val="150000"/>
              </a:lnSpc>
              <a:spcAft>
                <a:spcPts val="0"/>
              </a:spcAft>
            </a:pPr>
            <a:r>
              <a:rPr lang="nl-BE" sz="1200"/>
              <a:t>De jongere denkt dat de omstandigheden of zijn omgeving aan de basis liggen van zijn emoties, waartegen hij zich enkel weert en er zo toe komt de ander aan te vallen. Hij ziet niet dat de andere enkel zijn in de kinderjaren ontstane negatieve schema's activeert. Zo komt het dat vrij onschuldige opmerkingen van volwassenen door de jongere als onterecht waargenomen worden, waar tegenover hij zich automatisch verdedigt. De volwassene </a:t>
            </a:r>
            <a:r>
              <a:rPr lang="nl-BE" sz="1200">
                <a:solidFill>
                  <a:srgbClr val="D24726"/>
                </a:solidFill>
              </a:rPr>
              <a:t>heeft evenwel enkel door zijn opmerking een disfunctioneel schema in de jongere geactiveerd dat reeds eerder tot ontwikkeling is gekomen. </a:t>
            </a:r>
            <a:endParaRPr lang="nl-BE" sz="1200">
              <a:solidFill>
                <a:srgbClr val="D24726"/>
              </a:solidFill>
              <a:effectLst/>
              <a:latin typeface="Times New Roman" panose="02020603050405020304" pitchFamily="18" charset="0"/>
              <a:ea typeface="Times New Roman" panose="02020603050405020304" pitchFamily="18" charset="0"/>
            </a:endParaRPr>
          </a:p>
        </p:txBody>
      </p:sp>
      <p:sp>
        <p:nvSpPr>
          <p:cNvPr id="10" name="Tekstvak 9"/>
          <p:cNvSpPr txBox="1"/>
          <p:nvPr/>
        </p:nvSpPr>
        <p:spPr>
          <a:xfrm>
            <a:off x="603250" y="5117539"/>
            <a:ext cx="11253107" cy="2169825"/>
          </a:xfrm>
          <a:prstGeom prst="rect">
            <a:avLst/>
          </a:prstGeom>
          <a:noFill/>
        </p:spPr>
        <p:txBody>
          <a:bodyPr wrap="square">
            <a:spAutoFit/>
          </a:bodyPr>
          <a:lstStyle/>
          <a:p>
            <a:pPr algn="just">
              <a:lnSpc>
                <a:spcPct val="150000"/>
              </a:lnSpc>
              <a:spcAft>
                <a:spcPts val="0"/>
              </a:spcAft>
            </a:pPr>
            <a:r>
              <a:rPr lang="nl-NL" sz="1200"/>
              <a:t>O</a:t>
            </a:r>
            <a:r>
              <a:rPr lang="nl-BE" sz="1200"/>
              <a:t>p deze en andere spanningen gaat de schemapedagogie in. Volwassenen trachten hiertoe vanuit dit schemapedagogisch denken </a:t>
            </a:r>
            <a:r>
              <a:rPr lang="nl-BE" sz="1200">
                <a:solidFill>
                  <a:srgbClr val="D24726"/>
                </a:solidFill>
              </a:rPr>
              <a:t>in een eerste fase een speciale complementaire relatieverhouding aan te gaan om vertrouwen, solidariteit </a:t>
            </a:r>
            <a:r>
              <a:rPr lang="nl-NL" sz="1200">
                <a:solidFill>
                  <a:srgbClr val="D24726"/>
                </a:solidFill>
              </a:rPr>
              <a:t>en</a:t>
            </a:r>
            <a:r>
              <a:rPr lang="nl-BE" sz="1200">
                <a:solidFill>
                  <a:srgbClr val="D24726"/>
                </a:solidFill>
              </a:rPr>
              <a:t> sympathie op te bouwen als een soort verworven relatiekrediet.</a:t>
            </a:r>
            <a:endParaRPr lang="nl-NL" sz="1200">
              <a:solidFill>
                <a:srgbClr val="D24726"/>
              </a:solidFill>
            </a:endParaRPr>
          </a:p>
          <a:p>
            <a:pPr algn="just">
              <a:lnSpc>
                <a:spcPct val="150000"/>
              </a:lnSpc>
            </a:pPr>
            <a:endParaRPr lang="nl-NL" sz="1200"/>
          </a:p>
          <a:p>
            <a:pPr algn="just">
              <a:lnSpc>
                <a:spcPct val="150000"/>
              </a:lnSpc>
            </a:pPr>
            <a:r>
              <a:rPr lang="nl-NL" sz="1200"/>
              <a:t>Met de hulp van volwassenen </a:t>
            </a:r>
            <a:r>
              <a:rPr lang="nl-BE" sz="1200"/>
              <a:t>leert </a:t>
            </a:r>
            <a:r>
              <a:rPr lang="nl-NL" sz="1200"/>
              <a:t>de jongere </a:t>
            </a:r>
            <a:r>
              <a:rPr lang="nl-BE" sz="1200"/>
              <a:t>voor de toekomst een bewuste controle uit te oefenen op wat als context bepaalde schema's triggert en leert zo zijn omgangsautomatisme waartoe hij overgeleverd was te doorbreken. Op die manier kunnen disfunctionele schema's veranderd worden. </a:t>
            </a:r>
            <a:r>
              <a:rPr lang="nl-BE" sz="1200">
                <a:solidFill>
                  <a:srgbClr val="D24726"/>
                </a:solidFill>
              </a:rPr>
              <a:t>Schemapedagogie helpt hierbij irrationele zelf- en relatieschema's van de jongere te verminderen en gelijktijdig meer sociaal wenselijke omgangswijzen op te bouwen.</a:t>
            </a:r>
          </a:p>
          <a:p>
            <a:pPr marL="285750" indent="-285750" algn="just">
              <a:lnSpc>
                <a:spcPct val="150000"/>
              </a:lnSpc>
              <a:spcAft>
                <a:spcPts val="0"/>
              </a:spcAft>
              <a:buFont typeface="Arial" panose="020B0604020202020204" pitchFamily="34" charset="0"/>
              <a:buChar char="•"/>
            </a:pPr>
            <a:endParaRPr lang="nl-BE"/>
          </a:p>
        </p:txBody>
      </p:sp>
      <p:pic>
        <p:nvPicPr>
          <p:cNvPr id="13" name="Afbeelding 12"/>
          <p:cNvPicPr/>
          <p:nvPr/>
        </p:nvPicPr>
        <p:blipFill>
          <a:blip r:embed="rId2">
            <a:extLst>
              <a:ext uri="{28A0092B-C50C-407E-A947-70E740481C1C}">
                <a14:useLocalDpi xmlns:a14="http://schemas.microsoft.com/office/drawing/2010/main" val="0"/>
              </a:ext>
            </a:extLst>
          </a:blip>
          <a:srcRect/>
          <a:stretch>
            <a:fillRect/>
          </a:stretch>
        </p:blipFill>
        <p:spPr bwMode="auto">
          <a:xfrm>
            <a:off x="9398000" y="0"/>
            <a:ext cx="2794001" cy="1303037"/>
          </a:xfrm>
          <a:prstGeom prst="rect">
            <a:avLst/>
          </a:prstGeom>
          <a:noFill/>
        </p:spPr>
      </p:pic>
      <p:pic>
        <p:nvPicPr>
          <p:cNvPr id="14" name="Afbeelding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2857" y="-6077"/>
            <a:ext cx="2783638" cy="1342457"/>
          </a:xfrm>
          <a:prstGeom prst="rect">
            <a:avLst/>
          </a:prstGeom>
        </p:spPr>
      </p:pic>
    </p:spTree>
    <p:extLst>
      <p:ext uri="{BB962C8B-B14F-4D97-AF65-F5344CB8AC3E}">
        <p14:creationId xmlns:p14="http://schemas.microsoft.com/office/powerpoint/2010/main" val="1090871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Ingrediënten-oefeningen</a:t>
            </a:r>
            <a:endParaRPr lang="nl-BE"/>
          </a:p>
        </p:txBody>
      </p:sp>
      <p:sp>
        <p:nvSpPr>
          <p:cNvPr id="4" name="Tekstvak 3"/>
          <p:cNvSpPr txBox="1"/>
          <p:nvPr/>
        </p:nvSpPr>
        <p:spPr>
          <a:xfrm>
            <a:off x="326571" y="1457013"/>
            <a:ext cx="6096000" cy="33637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nSpc>
                <a:spcPct val="107000"/>
              </a:lnSpc>
              <a:spcAft>
                <a:spcPts val="800"/>
              </a:spcAft>
            </a:pPr>
            <a:r>
              <a:rPr lang="nl-BE" sz="1800" b="1">
                <a:effectLst/>
                <a:latin typeface="Calibri" panose="020F0502020204030204" pitchFamily="34" charset="0"/>
                <a:ea typeface="Calibri" panose="020F0502020204030204" pitchFamily="34" charset="0"/>
                <a:cs typeface="Times New Roman" panose="02020603050405020304" pitchFamily="18" charset="0"/>
              </a:rPr>
              <a:t>Illustratie ingrediënten-oefening :</a:t>
            </a:r>
            <a:r>
              <a:rPr lang="nl-BE" sz="1800">
                <a:effectLst/>
                <a:latin typeface="Calibri" panose="020F0502020204030204" pitchFamily="34" charset="0"/>
                <a:ea typeface="Calibri" panose="020F0502020204030204" pitchFamily="34" charset="0"/>
                <a:cs typeface="Times New Roman" panose="02020603050405020304" pitchFamily="18" charset="0"/>
              </a:rPr>
              <a:t> </a:t>
            </a:r>
            <a:endParaRPr lang="nl-NL"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a:latin typeface="Calibri" panose="020F0502020204030204" pitchFamily="34" charset="0"/>
                <a:ea typeface="Calibri" panose="020F0502020204030204" pitchFamily="34" charset="0"/>
                <a:cs typeface="Times New Roman" panose="02020603050405020304" pitchFamily="18" charset="0"/>
              </a:rPr>
              <a:t>W</a:t>
            </a:r>
            <a:r>
              <a:rPr lang="nl-BE" sz="1800">
                <a:effectLst/>
                <a:latin typeface="Calibri" panose="020F0502020204030204" pitchFamily="34" charset="0"/>
                <a:ea typeface="Calibri" panose="020F0502020204030204" pitchFamily="34" charset="0"/>
                <a:cs typeface="Times New Roman" panose="02020603050405020304" pitchFamily="18" charset="0"/>
              </a:rPr>
              <a:t>at gebeurt er hoe als de groep zich verveelt en iemand wil zich bevestigen als grappige durver ten koste van iemand die als zwak en bang voorkomt en hierbij facebook wordt gebruikt als middel ? </a:t>
            </a:r>
            <a:endParaRPr lang="nl-NL"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a:latin typeface="Calibri" panose="020F0502020204030204" pitchFamily="34" charset="0"/>
                <a:ea typeface="Calibri" panose="020F0502020204030204" pitchFamily="34" charset="0"/>
                <a:cs typeface="Times New Roman" panose="02020603050405020304" pitchFamily="18" charset="0"/>
              </a:rPr>
              <a:t>W</a:t>
            </a:r>
            <a:r>
              <a:rPr lang="nl-BE" sz="1800">
                <a:effectLst/>
                <a:latin typeface="Calibri" panose="020F0502020204030204" pitchFamily="34" charset="0"/>
                <a:ea typeface="Calibri" panose="020F0502020204030204" pitchFamily="34" charset="0"/>
                <a:cs typeface="Times New Roman" panose="02020603050405020304" pitchFamily="18" charset="0"/>
              </a:rPr>
              <a:t>at kan er hoe anders om verveling te verdrijven, zichzelf te bevestigen en een onzeker iemand te versterken en facebook hierbij aan te wenden ?  </a:t>
            </a:r>
            <a:endParaRPr lang="nl-N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a:effectLst/>
                <a:latin typeface="Calibri" panose="020F0502020204030204" pitchFamily="34" charset="0"/>
                <a:ea typeface="Calibri" panose="020F0502020204030204" pitchFamily="34" charset="0"/>
                <a:cs typeface="Times New Roman" panose="02020603050405020304" pitchFamily="18" charset="0"/>
              </a:rPr>
              <a:t>D</a:t>
            </a:r>
            <a:r>
              <a:rPr lang="nl-BE" sz="1800">
                <a:effectLst/>
                <a:latin typeface="Calibri" panose="020F0502020204030204" pitchFamily="34" charset="0"/>
                <a:ea typeface="Calibri" panose="020F0502020204030204" pitchFamily="34" charset="0"/>
                <a:cs typeface="Times New Roman" panose="02020603050405020304" pitchFamily="18" charset="0"/>
              </a:rPr>
              <a:t>it ontdekken en verkennen </a:t>
            </a:r>
            <a:r>
              <a:rPr lang="nl-NL" sz="1800">
                <a:effectLst/>
                <a:latin typeface="Calibri" panose="020F0502020204030204" pitchFamily="34" charset="0"/>
                <a:ea typeface="Calibri" panose="020F0502020204030204" pitchFamily="34" charset="0"/>
                <a:cs typeface="Times New Roman" panose="02020603050405020304" pitchFamily="18" charset="0"/>
              </a:rPr>
              <a:t>kan b</a:t>
            </a:r>
            <a:r>
              <a:rPr lang="nl-BE" sz="1800">
                <a:effectLst/>
                <a:latin typeface="Calibri" panose="020F0502020204030204" pitchFamily="34" charset="0"/>
                <a:ea typeface="Calibri" panose="020F0502020204030204" pitchFamily="34" charset="0"/>
                <a:cs typeface="Times New Roman" panose="02020603050405020304" pitchFamily="18" charset="0"/>
              </a:rPr>
              <a:t>ij middel van bijv. rollenspel, strip, video-fragment, game, discussie, vragenlijst, activiteit.</a:t>
            </a:r>
          </a:p>
        </p:txBody>
      </p:sp>
      <p:pic>
        <p:nvPicPr>
          <p:cNvPr id="7" name="Afbeelding 6"/>
          <p:cNvPicPr/>
          <p:nvPr/>
        </p:nvPicPr>
        <p:blipFill>
          <a:blip r:embed="rId2" cstate="print">
            <a:extLst>
              <a:ext uri="{28A0092B-C50C-407E-A947-70E740481C1C}">
                <a14:useLocalDpi xmlns:a14="http://schemas.microsoft.com/office/drawing/2010/main" val="0"/>
              </a:ext>
            </a:extLst>
          </a:blip>
          <a:stretch>
            <a:fillRect/>
          </a:stretch>
        </p:blipFill>
        <p:spPr>
          <a:xfrm>
            <a:off x="1391874" y="4981425"/>
            <a:ext cx="3335655" cy="1778726"/>
          </a:xfrm>
          <a:prstGeom prst="rect">
            <a:avLst/>
          </a:prstGeom>
        </p:spPr>
      </p:pic>
      <p:sp>
        <p:nvSpPr>
          <p:cNvPr id="9" name="Tekstvak 8"/>
          <p:cNvSpPr txBox="1"/>
          <p:nvPr/>
        </p:nvSpPr>
        <p:spPr>
          <a:xfrm>
            <a:off x="6740070" y="1629370"/>
            <a:ext cx="5337629" cy="4241418"/>
          </a:xfrm>
          <a:prstGeom prst="rect">
            <a:avLst/>
          </a:prstGeom>
          <a:noFill/>
        </p:spPr>
        <p:txBody>
          <a:bodyPr wrap="square">
            <a:spAutoFit/>
          </a:bodyPr>
          <a:lstStyle/>
          <a:p>
            <a:pPr>
              <a:lnSpc>
                <a:spcPct val="107000"/>
              </a:lnSpc>
              <a:spcAft>
                <a:spcPts val="800"/>
              </a:spcAft>
            </a:pPr>
            <a:r>
              <a:rPr lang="nl-BE" sz="1800" b="1">
                <a:effectLst/>
                <a:latin typeface="Calibri" panose="020F0502020204030204" pitchFamily="34" charset="0"/>
                <a:ea typeface="Calibri" panose="020F0502020204030204" pitchFamily="34" charset="0"/>
                <a:cs typeface="Times New Roman" panose="02020603050405020304" pitchFamily="18" charset="0"/>
              </a:rPr>
              <a:t>Ingrediënten-oefeningen</a:t>
            </a:r>
            <a:r>
              <a:rPr lang="nl-BE" sz="1800">
                <a:effectLst/>
                <a:latin typeface="Calibri" panose="020F0502020204030204" pitchFamily="34" charset="0"/>
                <a:ea typeface="Calibri" panose="020F0502020204030204" pitchFamily="34" charset="0"/>
                <a:cs typeface="Times New Roman" panose="02020603050405020304" pitchFamily="18" charset="0"/>
              </a:rPr>
              <a:t> zijn interactieve activiteiten met specifieke ingrediënten die toelaten thematische ervaringen op te doen die leiden tot bewustwording (bijvoorbeeld, ingrediënten : chatten, te kijk stellen, populariteit verhogen, grappig doen, groepsdruk,  …laten verwerken in zelf opgezet kort rollenspel of strip, of verwerkt in video-fragment om te leren onderkennen en te leren bijsturen).  Door zelf deze ingrediënten te gebruiken, kunnen ze worden onderkend en vervolgens bewust weggelaten, veranderd of toegevoegd.  Een beetje zoals bij recepten, zijn er goede en minder goede recepten.  Hoe individueel en gezamenlijk tot betere recepten te komen in de omgang met elkaar.</a:t>
            </a:r>
          </a:p>
        </p:txBody>
      </p:sp>
    </p:spTree>
    <p:extLst>
      <p:ext uri="{BB962C8B-B14F-4D97-AF65-F5344CB8AC3E}">
        <p14:creationId xmlns:p14="http://schemas.microsoft.com/office/powerpoint/2010/main" val="39880882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Verschillen in pestrisico</a:t>
            </a:r>
            <a:endParaRPr lang="nl-BE"/>
          </a:p>
        </p:txBody>
      </p:sp>
      <p:sp>
        <p:nvSpPr>
          <p:cNvPr id="4" name="Tekstvak 3"/>
          <p:cNvSpPr txBox="1"/>
          <p:nvPr/>
        </p:nvSpPr>
        <p:spPr>
          <a:xfrm>
            <a:off x="325663" y="7192698"/>
            <a:ext cx="11584215" cy="2308324"/>
          </a:xfrm>
          <a:prstGeom prst="rect">
            <a:avLst/>
          </a:prstGeom>
          <a:noFill/>
        </p:spPr>
        <p:txBody>
          <a:bodyPr wrap="square">
            <a:spAutoFit/>
          </a:bodyPr>
          <a:lstStyle/>
          <a:p>
            <a:r>
              <a:rPr lang="nl-BE" sz="1800" i="1">
                <a:effectLst/>
                <a:latin typeface="Times New Roman" panose="02020603050405020304" pitchFamily="18" charset="0"/>
                <a:ea typeface="Times New Roman" panose="02020603050405020304" pitchFamily="18" charset="0"/>
              </a:rPr>
              <a:t>Wie pest is niet altijd sterk of weerbaar, maar is mogelijk erg gevoelig voor situaties die een risico op miskenning, achterstelling, onrecht of verlies inhouden. Er ontstaat bij zo iemand snel een gevoel van miskenning, achterstelling, onrecht of verlies, of een alert zijn voor signalen hiervoor. Dit hangt samen met een fragiel of gering eigenwaardegevoel en met een vervormd negatief attribueren. Men voorvoelt snel gevaar of risico, waarop men impulsief en voortijdig reageert om veiligheid en bescherming voor zichzelf te zoeken. Ofwel word ik gepest, ofwel jij. Elke situatie die een pestrisico inhoudt, vormt mogelijk een trigger voor pesten. Dat deze kinderen zich minder goed op hun gemak voelen in de groep én het veronderstelde gevaar maken dat ze minder gemakkelijk afgeremd worden om te pesten. Het sociale onzekerheidsgevoel dat gemakkelijk wordt gewekt, lokt mogelijk pesten uit. </a:t>
            </a:r>
            <a:endParaRPr lang="nl-BE"/>
          </a:p>
        </p:txBody>
      </p:sp>
      <p:pic>
        <p:nvPicPr>
          <p:cNvPr id="3" name="Afbeelding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50161" y="132499"/>
            <a:ext cx="3515910" cy="1842731"/>
          </a:xfrm>
          <a:prstGeom prst="rect">
            <a:avLst/>
          </a:prstGeom>
        </p:spPr>
      </p:pic>
      <p:pic>
        <p:nvPicPr>
          <p:cNvPr id="6" name="Afbeelding 5"/>
          <p:cNvPicPr>
            <a:picLocks noChangeAspect="1"/>
          </p:cNvPicPr>
          <p:nvPr/>
        </p:nvPicPr>
        <p:blipFill rotWithShape="1">
          <a:blip r:embed="rId3" cstate="print">
            <a:extLst>
              <a:ext uri="{28A0092B-C50C-407E-A947-70E740481C1C}">
                <a14:useLocalDpi xmlns:a14="http://schemas.microsoft.com/office/drawing/2010/main" val="0"/>
              </a:ext>
            </a:extLst>
          </a:blip>
          <a:srcRect l="37781" t="7304" r="10539" b="60464"/>
          <a:stretch/>
        </p:blipFill>
        <p:spPr>
          <a:xfrm>
            <a:off x="0" y="1330182"/>
            <a:ext cx="4864737" cy="5303520"/>
          </a:xfrm>
          <a:prstGeom prst="rect">
            <a:avLst/>
          </a:prstGeom>
        </p:spPr>
      </p:pic>
      <p:pic>
        <p:nvPicPr>
          <p:cNvPr id="5" name="Afbeelding 4"/>
          <p:cNvPicPr>
            <a:picLocks noChangeAspect="1"/>
          </p:cNvPicPr>
          <p:nvPr/>
        </p:nvPicPr>
        <p:blipFill rotWithShape="1">
          <a:blip r:embed="rId4" cstate="print">
            <a:extLst>
              <a:ext uri="{28A0092B-C50C-407E-A947-70E740481C1C}">
                <a14:useLocalDpi xmlns:a14="http://schemas.microsoft.com/office/drawing/2010/main" val="0"/>
              </a:ext>
            </a:extLst>
          </a:blip>
          <a:srcRect l="2962" t="57094" r="9364" b="7292"/>
          <a:stretch/>
        </p:blipFill>
        <p:spPr>
          <a:xfrm>
            <a:off x="5123290" y="1898240"/>
            <a:ext cx="7068710" cy="5014960"/>
          </a:xfrm>
          <a:prstGeom prst="rect">
            <a:avLst/>
          </a:prstGeom>
        </p:spPr>
      </p:pic>
    </p:spTree>
    <p:extLst>
      <p:ext uri="{BB962C8B-B14F-4D97-AF65-F5344CB8AC3E}">
        <p14:creationId xmlns:p14="http://schemas.microsoft.com/office/powerpoint/2010/main" val="13766339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86224" y="0"/>
            <a:ext cx="10749367" cy="1208868"/>
          </a:xfrm>
        </p:spPr>
        <p:txBody>
          <a:bodyPr/>
          <a:lstStyle/>
          <a:p>
            <a:r>
              <a:rPr lang="nl-NL" dirty="0"/>
              <a:t>Recente </a:t>
            </a:r>
            <a:r>
              <a:rPr lang="nl-NL"/>
              <a:t>markante </a:t>
            </a:r>
            <a:br>
              <a:rPr lang="nl-NL"/>
            </a:br>
            <a:r>
              <a:rPr lang="nl-NL"/>
              <a:t>onderzoekscijfers </a:t>
            </a:r>
            <a:r>
              <a:rPr lang="nl-NL" dirty="0"/>
              <a:t>pesten</a:t>
            </a:r>
            <a:endParaRPr lang="nl-BE" dirty="0"/>
          </a:p>
        </p:txBody>
      </p:sp>
      <p:sp>
        <p:nvSpPr>
          <p:cNvPr id="10" name="Titel 1"/>
          <p:cNvSpPr>
            <a:spLocks noGrp="1"/>
          </p:cNvSpPr>
          <p:nvPr/>
        </p:nvSpPr>
        <p:spPr>
          <a:xfrm>
            <a:off x="337910" y="756022"/>
            <a:ext cx="11402786" cy="160129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nl-BE" sz="4400" dirty="0"/>
          </a:p>
        </p:txBody>
      </p:sp>
      <p:sp>
        <p:nvSpPr>
          <p:cNvPr id="12" name="Tekstvak 5"/>
          <p:cNvSpPr txBox="1"/>
          <p:nvPr/>
        </p:nvSpPr>
        <p:spPr>
          <a:xfrm>
            <a:off x="187134" y="2025908"/>
            <a:ext cx="10831286" cy="3631763"/>
          </a:xfrm>
          <a:prstGeom prst="rect">
            <a:avLst/>
          </a:prstGeom>
          <a:noFill/>
        </p:spPr>
        <p:txBody>
          <a:bodyPr wrap="square">
            <a:spAutoFit/>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nl-BE" dirty="0"/>
              <a:t>In vier jaar aantal leerlingen slachtoffer van eenmaal pesten in twee maand met 20% afgenomen (in 2010 nog 24,5% tegenover 19,3% in 2014 bij Vlaamse leerlingen van vijfde leerjaar basisonderwijs tot laatste jaar middelbaar)</a:t>
            </a:r>
          </a:p>
          <a:p>
            <a:pPr marL="285750" indent="-285750">
              <a:buFont typeface="Arial" panose="020B0604020202020204" pitchFamily="34" charset="0"/>
              <a:buChar char="•"/>
            </a:pPr>
            <a:endParaRPr lang="nl-BE" dirty="0"/>
          </a:p>
          <a:p>
            <a:pPr marL="285750" indent="-285750">
              <a:buFont typeface="Arial" panose="020B0604020202020204" pitchFamily="34" charset="0"/>
              <a:buChar char="•"/>
            </a:pPr>
            <a:r>
              <a:rPr lang="nl-BE" dirty="0"/>
              <a:t>In vier jaar aantal leerlingen dat systematisch pest (tot enkele malen wekelijks) gelukkig met 30% afgenomen (in 2010 nog 7% tegenover 4,8% in 2014 bij zelfde leerlingengroep)</a:t>
            </a:r>
          </a:p>
          <a:p>
            <a:pPr marL="285750" indent="-285750">
              <a:buFont typeface="Arial" panose="020B0604020202020204" pitchFamily="34" charset="0"/>
              <a:buChar char="•"/>
            </a:pPr>
            <a:endParaRPr lang="nl-BE" dirty="0"/>
          </a:p>
          <a:p>
            <a:pPr marL="285750" indent="-285750">
              <a:buFont typeface="Arial" panose="020B0604020202020204" pitchFamily="34" charset="0"/>
              <a:buChar char="•"/>
            </a:pPr>
            <a:r>
              <a:rPr lang="nl-BE" dirty="0"/>
              <a:t>In vier jaar aantal leerlingen slachtoffer van minstens eenmaal per week helaas met 0% afgenomen (status quo 2010 </a:t>
            </a:r>
            <a:r>
              <a:rPr lang="nl-BE"/>
              <a:t>tegenover 2014</a:t>
            </a:r>
            <a:r>
              <a:rPr lang="nl-NL"/>
              <a:t>: 5,3%)</a:t>
            </a:r>
            <a:r>
              <a:rPr lang="nl-BE"/>
              <a:t>. </a:t>
            </a:r>
            <a:r>
              <a:rPr lang="nl-BE" dirty="0"/>
              <a:t>In absolute cijfers 34.500 leerlingen op een totaal van 643.000 leerlingen</a:t>
            </a:r>
            <a:r>
              <a:rPr lang="nl-NL" dirty="0"/>
              <a:t>. Deze dalingen vormen een Internationale trend.  Zie: </a:t>
            </a:r>
            <a:r>
              <a:rPr lang="nl-NL" sz="800" dirty="0">
                <a:hlinkClick r:id="rId2"/>
              </a:rPr>
              <a:t>http://ideas.time.com/2013/10/10/anti-bullying-programs-could-be-a-waste-of-time/  </a:t>
            </a:r>
            <a:endParaRPr lang="nl-NL" sz="800" dirty="0">
              <a:hlinkClick r:id="rId3"/>
            </a:endParaRPr>
          </a:p>
          <a:p>
            <a:r>
              <a:rPr lang="nl-BE" sz="1400" i="1" dirty="0"/>
              <a:t>                              Bron: Grootschalige bevraging van 9566 Vlaamse leerlingen door </a:t>
            </a:r>
            <a:r>
              <a:rPr lang="nl-BE" sz="1400" i="1" dirty="0" err="1"/>
              <a:t>UGent</a:t>
            </a:r>
            <a:r>
              <a:rPr lang="nl-BE" sz="1400" i="1" dirty="0"/>
              <a:t> in opdracht van de </a:t>
            </a:r>
            <a:r>
              <a:rPr lang="nl-NL" sz="1400" i="1" dirty="0"/>
              <a:t>    </a:t>
            </a:r>
          </a:p>
          <a:p>
            <a:r>
              <a:rPr lang="nl-NL" sz="1400" i="1" dirty="0"/>
              <a:t>                              </a:t>
            </a:r>
            <a:r>
              <a:rPr lang="nl-BE" sz="1400" i="1" dirty="0"/>
              <a:t>Wereldgezondheidsorganisatie</a:t>
            </a:r>
            <a:r>
              <a:rPr lang="nl-NL" sz="1400" i="1" dirty="0"/>
              <a:t> d</a:t>
            </a:r>
            <a:r>
              <a:rPr lang="nl-BE" sz="1400" i="1" dirty="0"/>
              <a:t>ie peilt naar de gezondheid van jongeren in 44 landen</a:t>
            </a:r>
            <a:br>
              <a:rPr lang="nl-BE" sz="1400" i="1" dirty="0"/>
            </a:br>
            <a:endParaRPr lang="nl-BE" sz="1400" i="1" dirty="0"/>
          </a:p>
        </p:txBody>
      </p:sp>
      <p:pic>
        <p:nvPicPr>
          <p:cNvPr id="3" name="Afbeelding 3"/>
          <p:cNvPicPr>
            <a:picLocks noChangeAspect="1"/>
          </p:cNvPicPr>
          <p:nvPr/>
        </p:nvPicPr>
        <p:blipFill rotWithShape="1">
          <a:blip r:embed="rId4" cstate="print">
            <a:extLst>
              <a:ext uri="{28A0092B-C50C-407E-A947-70E740481C1C}">
                <a14:useLocalDpi xmlns:a14="http://schemas.microsoft.com/office/drawing/2010/main" val="0"/>
              </a:ext>
            </a:extLst>
          </a:blip>
          <a:srcRect t="11309" b="1"/>
          <a:stretch/>
        </p:blipFill>
        <p:spPr>
          <a:xfrm>
            <a:off x="8526184" y="214104"/>
            <a:ext cx="3509407" cy="17507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kstvak 3"/>
          <p:cNvSpPr txBox="1"/>
          <p:nvPr/>
        </p:nvSpPr>
        <p:spPr>
          <a:xfrm>
            <a:off x="316329" y="5657671"/>
            <a:ext cx="11445948" cy="1200329"/>
          </a:xfrm>
          <a:prstGeom prst="rect">
            <a:avLst/>
          </a:prstGeom>
          <a:noFill/>
        </p:spPr>
        <p:txBody>
          <a:bodyPr wrap="square" rtlCol="0">
            <a:spAutoFit/>
          </a:bodyPr>
          <a:lstStyle/>
          <a:p>
            <a:pPr algn="l"/>
            <a:r>
              <a:rPr lang="nl-NL">
                <a:solidFill>
                  <a:srgbClr val="454545"/>
                </a:solidFill>
                <a:latin typeface="Arial" panose="020B0604020202020204" pitchFamily="34" charset="0"/>
              </a:rPr>
              <a:t>In dezelfde lijn toont een a</a:t>
            </a:r>
            <a:r>
              <a:rPr lang="nl-BE" b="0" i="0">
                <a:solidFill>
                  <a:srgbClr val="454545"/>
                </a:solidFill>
                <a:effectLst/>
                <a:latin typeface="Arial" panose="020B0604020202020204" pitchFamily="34" charset="0"/>
              </a:rPr>
              <a:t>nder onderzoek</a:t>
            </a:r>
            <a:r>
              <a:rPr lang="nl-NL">
                <a:solidFill>
                  <a:srgbClr val="454545"/>
                </a:solidFill>
                <a:latin typeface="Arial" panose="020B0604020202020204" pitchFamily="34" charset="0"/>
              </a:rPr>
              <a:t> (2016) van P</a:t>
            </a:r>
            <a:r>
              <a:rPr lang="nl-BE" b="0" i="0">
                <a:solidFill>
                  <a:srgbClr val="404040"/>
                </a:solidFill>
                <a:effectLst/>
                <a:latin typeface="Open Sans"/>
              </a:rPr>
              <a:t>rinceton, Rutgers University and Yale University </a:t>
            </a:r>
            <a:r>
              <a:rPr lang="nl-NL">
                <a:solidFill>
                  <a:srgbClr val="454545"/>
                </a:solidFill>
                <a:latin typeface="Arial" panose="020B0604020202020204" pitchFamily="34" charset="0"/>
              </a:rPr>
              <a:t>d</a:t>
            </a:r>
            <a:r>
              <a:rPr lang="nl-BE" b="0" i="0">
                <a:solidFill>
                  <a:srgbClr val="454545"/>
                </a:solidFill>
                <a:effectLst/>
                <a:latin typeface="Arial" panose="020B0604020202020204" pitchFamily="34" charset="0"/>
              </a:rPr>
              <a:t>at leerlingen inschakelen en een publiek</a:t>
            </a:r>
            <a:r>
              <a:rPr lang="nl-NL">
                <a:solidFill>
                  <a:srgbClr val="454545"/>
                </a:solidFill>
                <a:latin typeface="Arial" panose="020B0604020202020204" pitchFamily="34" charset="0"/>
              </a:rPr>
              <a:t>s</a:t>
            </a:r>
            <a:r>
              <a:rPr lang="nl-BE" b="0" i="0">
                <a:solidFill>
                  <a:srgbClr val="454545"/>
                </a:solidFill>
                <a:effectLst/>
                <a:latin typeface="Arial" panose="020B0604020202020204" pitchFamily="34" charset="0"/>
              </a:rPr>
              <a:t>tatement laten maken,</a:t>
            </a:r>
            <a:r>
              <a:rPr lang="nl-NL">
                <a:solidFill>
                  <a:srgbClr val="454545"/>
                </a:solidFill>
                <a:latin typeface="Arial" panose="020B0604020202020204" pitchFamily="34" charset="0"/>
              </a:rPr>
              <a:t> bijdraagt.  </a:t>
            </a:r>
            <a:r>
              <a:rPr lang="nl-BE" b="0" i="0">
                <a:solidFill>
                  <a:srgbClr val="454545"/>
                </a:solidFill>
                <a:effectLst/>
                <a:latin typeface="Arial" panose="020B0604020202020204" pitchFamily="34" charset="0"/>
              </a:rPr>
              <a:t>tot een vermindering met</a:t>
            </a:r>
            <a:r>
              <a:rPr lang="nl-NL">
                <a:solidFill>
                  <a:srgbClr val="454545"/>
                </a:solidFill>
                <a:latin typeface="Arial" panose="020B0604020202020204" pitchFamily="34" charset="0"/>
              </a:rPr>
              <a:t>30%</a:t>
            </a:r>
            <a:r>
              <a:rPr lang="nl-BE" b="0" i="0">
                <a:solidFill>
                  <a:srgbClr val="454545"/>
                </a:solidFill>
                <a:effectLst/>
                <a:latin typeface="Arial" panose="020B0604020202020204" pitchFamily="34" charset="0"/>
              </a:rPr>
              <a:t>van conflicten,waaronder pesterijen. Leerlingen die een positief voorbeeld stellen en aanzien</a:t>
            </a:r>
            <a:r>
              <a:rPr lang="nl-NL" b="0" i="0">
                <a:solidFill>
                  <a:srgbClr val="454545"/>
                </a:solidFill>
                <a:effectLst/>
                <a:latin typeface="Arial" panose="020B0604020202020204" pitchFamily="34" charset="0"/>
              </a:rPr>
              <a:t> </a:t>
            </a:r>
            <a:r>
              <a:rPr lang="nl-BE" b="0" i="0">
                <a:solidFill>
                  <a:srgbClr val="454545"/>
                </a:solidFill>
                <a:effectLst/>
                <a:latin typeface="Arial" panose="020B0604020202020204" pitchFamily="34" charset="0"/>
              </a:rPr>
              <a:t>genieten hebben een belangrijke impact op de groep en het gedrag van</a:t>
            </a:r>
            <a:r>
              <a:rPr lang="nl-NL" b="0" i="0">
                <a:solidFill>
                  <a:srgbClr val="454545"/>
                </a:solidFill>
                <a:effectLst/>
                <a:latin typeface="Arial" panose="020B0604020202020204" pitchFamily="34" charset="0"/>
              </a:rPr>
              <a:t> leef</a:t>
            </a:r>
            <a:r>
              <a:rPr lang="nl-BE" b="0" i="0">
                <a:solidFill>
                  <a:srgbClr val="454545"/>
                </a:solidFill>
                <a:effectLst/>
                <a:latin typeface="Arial" panose="020B0604020202020204" pitchFamily="34" charset="0"/>
              </a:rPr>
              <a:t>tijdsgenoten.</a:t>
            </a:r>
            <a:endParaRPr lang="nl-BE"/>
          </a:p>
        </p:txBody>
      </p:sp>
      <p:sp>
        <p:nvSpPr>
          <p:cNvPr id="5" name="Tekstvak 4"/>
          <p:cNvSpPr txBox="1"/>
          <p:nvPr/>
        </p:nvSpPr>
        <p:spPr>
          <a:xfrm>
            <a:off x="1670957" y="5275643"/>
            <a:ext cx="6774543" cy="584775"/>
          </a:xfrm>
          <a:prstGeom prst="rect">
            <a:avLst/>
          </a:prstGeom>
          <a:noFill/>
        </p:spPr>
        <p:txBody>
          <a:bodyPr wrap="square" rtlCol="0">
            <a:spAutoFit/>
          </a:bodyPr>
          <a:lstStyle/>
          <a:p>
            <a:r>
              <a:rPr lang="nl-BE" sz="1400"/>
              <a:t>https://www.klasse.be/36490/pesten-op-school-de-cijfers/</a:t>
            </a:r>
          </a:p>
          <a:p>
            <a:pPr algn="l"/>
            <a:endParaRPr lang="nl-BE"/>
          </a:p>
        </p:txBody>
      </p:sp>
    </p:spTree>
    <p:extLst>
      <p:ext uri="{BB962C8B-B14F-4D97-AF65-F5344CB8AC3E}">
        <p14:creationId xmlns:p14="http://schemas.microsoft.com/office/powerpoint/2010/main" val="13286760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286" y="143124"/>
            <a:ext cx="3966670" cy="6714876"/>
          </a:xfrm>
          <a:prstGeom prst="rect">
            <a:avLst/>
          </a:prstGeom>
        </p:spPr>
      </p:pic>
      <p:pic>
        <p:nvPicPr>
          <p:cNvPr id="5" name="Afbeelding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38905" y="0"/>
            <a:ext cx="3816625" cy="6858000"/>
          </a:xfrm>
          <a:prstGeom prst="rect">
            <a:avLst/>
          </a:prstGeom>
        </p:spPr>
      </p:pic>
      <p:pic>
        <p:nvPicPr>
          <p:cNvPr id="6" name="Afbeelding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77688" y="37769"/>
            <a:ext cx="4514312" cy="6925586"/>
          </a:xfrm>
          <a:prstGeom prst="rect">
            <a:avLst/>
          </a:prstGeom>
        </p:spPr>
      </p:pic>
      <p:sp>
        <p:nvSpPr>
          <p:cNvPr id="2" name="Rechthoek 1"/>
          <p:cNvSpPr/>
          <p:nvPr/>
        </p:nvSpPr>
        <p:spPr>
          <a:xfrm>
            <a:off x="8140328" y="3220356"/>
            <a:ext cx="2264599" cy="32838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Tekstvak 7"/>
          <p:cNvSpPr txBox="1"/>
          <p:nvPr/>
        </p:nvSpPr>
        <p:spPr>
          <a:xfrm rot="10800000" flipV="1">
            <a:off x="4474066" y="325035"/>
            <a:ext cx="2546301" cy="415498"/>
          </a:xfrm>
          <a:prstGeom prst="rect">
            <a:avLst/>
          </a:prstGeom>
          <a:noFill/>
        </p:spPr>
        <p:txBody>
          <a:bodyPr wrap="square" rtlCol="0">
            <a:spAutoFit/>
          </a:bodyPr>
          <a:lstStyle/>
          <a:p>
            <a:pPr algn="l"/>
            <a:r>
              <a:rPr lang="nl-NL" sz="1050"/>
              <a:t>Bron: SoziO, vakblad voor sociale en pedagogische beroepen SWP-uitgeverij</a:t>
            </a:r>
            <a:endParaRPr lang="nl-BE" sz="1050"/>
          </a:p>
        </p:txBody>
      </p:sp>
    </p:spTree>
    <p:extLst>
      <p:ext uri="{BB962C8B-B14F-4D97-AF65-F5344CB8AC3E}">
        <p14:creationId xmlns:p14="http://schemas.microsoft.com/office/powerpoint/2010/main" val="30526774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973" y="0"/>
            <a:ext cx="3923338" cy="6858000"/>
          </a:xfrm>
          <a:prstGeom prst="rect">
            <a:avLst/>
          </a:prstGeom>
        </p:spPr>
      </p:pic>
      <p:pic>
        <p:nvPicPr>
          <p:cNvPr id="5" name="Afbeelding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1311" y="0"/>
            <a:ext cx="4301655" cy="6858000"/>
          </a:xfrm>
          <a:prstGeom prst="rect">
            <a:avLst/>
          </a:prstGeom>
        </p:spPr>
      </p:pic>
      <p:pic>
        <p:nvPicPr>
          <p:cNvPr id="6" name="Afbeelding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36334" y="-174930"/>
            <a:ext cx="4026706" cy="7032929"/>
          </a:xfrm>
          <a:prstGeom prst="rect">
            <a:avLst/>
          </a:prstGeom>
        </p:spPr>
      </p:pic>
    </p:spTree>
    <p:extLst>
      <p:ext uri="{BB962C8B-B14F-4D97-AF65-F5344CB8AC3E}">
        <p14:creationId xmlns:p14="http://schemas.microsoft.com/office/powerpoint/2010/main" val="35903359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Pestproblematiek verwoorden en benoemen</a:t>
            </a:r>
            <a:endParaRPr lang="nl-BE"/>
          </a:p>
        </p:txBody>
      </p:sp>
      <p:pic>
        <p:nvPicPr>
          <p:cNvPr id="5" name="Afbeelding 4"/>
          <p:cNvPicPr/>
          <p:nvPr/>
        </p:nvPicPr>
        <p:blipFill>
          <a:blip r:embed="rId2">
            <a:extLst>
              <a:ext uri="{28A0092B-C50C-407E-A947-70E740481C1C}">
                <a14:useLocalDpi xmlns:a14="http://schemas.microsoft.com/office/drawing/2010/main" val="0"/>
              </a:ext>
            </a:extLst>
          </a:blip>
          <a:srcRect/>
          <a:stretch>
            <a:fillRect/>
          </a:stretch>
        </p:blipFill>
        <p:spPr bwMode="auto">
          <a:xfrm>
            <a:off x="233634" y="1569077"/>
            <a:ext cx="3046186" cy="2326640"/>
          </a:xfrm>
          <a:prstGeom prst="rect">
            <a:avLst/>
          </a:prstGeom>
          <a:noFill/>
          <a:ln>
            <a:noFill/>
          </a:ln>
        </p:spPr>
      </p:pic>
      <p:pic>
        <p:nvPicPr>
          <p:cNvPr id="8" name="Afbeelding 7"/>
          <p:cNvPicPr/>
          <p:nvPr/>
        </p:nvPicPr>
        <p:blipFill>
          <a:blip r:embed="rId3">
            <a:extLst>
              <a:ext uri="{28A0092B-C50C-407E-A947-70E740481C1C}">
                <a14:useLocalDpi xmlns:a14="http://schemas.microsoft.com/office/drawing/2010/main" val="0"/>
              </a:ext>
            </a:extLst>
          </a:blip>
          <a:srcRect/>
          <a:stretch>
            <a:fillRect/>
          </a:stretch>
        </p:blipFill>
        <p:spPr bwMode="auto">
          <a:xfrm>
            <a:off x="233634" y="4526643"/>
            <a:ext cx="4041956" cy="2159000"/>
          </a:xfrm>
          <a:prstGeom prst="rect">
            <a:avLst/>
          </a:prstGeom>
          <a:noFill/>
          <a:ln>
            <a:noFill/>
          </a:ln>
        </p:spPr>
      </p:pic>
      <p:pic>
        <p:nvPicPr>
          <p:cNvPr id="16" name="Afbeelding 15"/>
          <p:cNvPicPr/>
          <p:nvPr/>
        </p:nvPicPr>
        <p:blipFill>
          <a:blip r:embed="rId4">
            <a:extLst>
              <a:ext uri="{28A0092B-C50C-407E-A947-70E740481C1C}">
                <a14:useLocalDpi xmlns:a14="http://schemas.microsoft.com/office/drawing/2010/main" val="0"/>
              </a:ext>
            </a:extLst>
          </a:blip>
          <a:srcRect/>
          <a:stretch>
            <a:fillRect/>
          </a:stretch>
        </p:blipFill>
        <p:spPr bwMode="auto">
          <a:xfrm>
            <a:off x="6948714" y="1641929"/>
            <a:ext cx="2957286" cy="2220049"/>
          </a:xfrm>
          <a:prstGeom prst="rect">
            <a:avLst/>
          </a:prstGeom>
          <a:noFill/>
          <a:ln>
            <a:noFill/>
          </a:ln>
        </p:spPr>
      </p:pic>
      <p:pic>
        <p:nvPicPr>
          <p:cNvPr id="19" name="Afbeelding 18"/>
          <p:cNvPicPr/>
          <p:nvPr/>
        </p:nvPicPr>
        <p:blipFill>
          <a:blip r:embed="rId5">
            <a:extLst>
              <a:ext uri="{28A0092B-C50C-407E-A947-70E740481C1C}">
                <a14:useLocalDpi xmlns:a14="http://schemas.microsoft.com/office/drawing/2010/main" val="0"/>
              </a:ext>
            </a:extLst>
          </a:blip>
          <a:srcRect/>
          <a:stretch>
            <a:fillRect/>
          </a:stretch>
        </p:blipFill>
        <p:spPr bwMode="auto">
          <a:xfrm>
            <a:off x="6576786" y="4390572"/>
            <a:ext cx="4599215" cy="2295072"/>
          </a:xfrm>
          <a:prstGeom prst="rect">
            <a:avLst/>
          </a:prstGeom>
          <a:noFill/>
          <a:ln>
            <a:noFill/>
          </a:ln>
        </p:spPr>
      </p:pic>
      <p:sp>
        <p:nvSpPr>
          <p:cNvPr id="3" name="Tekstvak 2"/>
          <p:cNvSpPr txBox="1"/>
          <p:nvPr/>
        </p:nvSpPr>
        <p:spPr>
          <a:xfrm rot="5400000" flipV="1">
            <a:off x="8519606" y="3423642"/>
            <a:ext cx="5668387" cy="1200329"/>
          </a:xfrm>
          <a:prstGeom prst="rect">
            <a:avLst/>
          </a:prstGeom>
          <a:noFill/>
        </p:spPr>
        <p:txBody>
          <a:bodyPr wrap="square" rtlCol="0">
            <a:spAutoFit/>
          </a:bodyPr>
          <a:lstStyle/>
          <a:p>
            <a:pPr algn="l"/>
            <a:r>
              <a:rPr lang="nl-NL"/>
              <a:t>‘No Blame’, probleem- of medewerkende benadering</a:t>
            </a:r>
          </a:p>
          <a:p>
            <a:pPr algn="l"/>
            <a:r>
              <a:rPr lang="nl-NL"/>
              <a:t>Competentiebenadering</a:t>
            </a:r>
          </a:p>
          <a:p>
            <a:pPr algn="l"/>
            <a:r>
              <a:rPr lang="nl-NL"/>
              <a:t>Morele benadering</a:t>
            </a:r>
          </a:p>
          <a:p>
            <a:pPr algn="l"/>
            <a:r>
              <a:rPr lang="nl-NL"/>
              <a:t>Emotionele, trigger- of schemabenadering</a:t>
            </a:r>
            <a:endParaRPr lang="nl-BE"/>
          </a:p>
        </p:txBody>
      </p:sp>
      <p:sp>
        <p:nvSpPr>
          <p:cNvPr id="9" name="Tekstvak 8"/>
          <p:cNvSpPr txBox="1"/>
          <p:nvPr/>
        </p:nvSpPr>
        <p:spPr>
          <a:xfrm>
            <a:off x="3478554" y="1760560"/>
            <a:ext cx="1728716" cy="1938992"/>
          </a:xfrm>
          <a:prstGeom prst="rect">
            <a:avLst/>
          </a:prstGeom>
          <a:noFill/>
        </p:spPr>
        <p:txBody>
          <a:bodyPr wrap="square">
            <a:spAutoFit/>
          </a:bodyPr>
          <a:lstStyle/>
          <a:p>
            <a:pPr algn="l" fontAlgn="base"/>
            <a:br>
              <a:rPr lang="nl-BE" sz="800" b="1" i="0" dirty="0">
                <a:solidFill>
                  <a:srgbClr val="484036"/>
                </a:solidFill>
                <a:effectLst/>
                <a:latin typeface="inherit"/>
              </a:rPr>
            </a:br>
            <a:r>
              <a:rPr lang="nl-BE" sz="800" b="1" i="0" dirty="0">
                <a:solidFill>
                  <a:srgbClr val="484036"/>
                </a:solidFill>
                <a:effectLst/>
                <a:latin typeface="inherit"/>
              </a:rPr>
              <a:t>2. </a:t>
            </a:r>
            <a:r>
              <a:rPr lang="nl-BE" sz="800" b="1" i="0" dirty="0" err="1">
                <a:solidFill>
                  <a:srgbClr val="484036"/>
                </a:solidFill>
                <a:effectLst/>
                <a:latin typeface="inherit"/>
              </a:rPr>
              <a:t>Remove</a:t>
            </a:r>
            <a:r>
              <a:rPr lang="nl-BE" sz="800" b="1" i="0" dirty="0">
                <a:solidFill>
                  <a:srgbClr val="484036"/>
                </a:solidFill>
                <a:effectLst/>
                <a:latin typeface="inherit"/>
              </a:rPr>
              <a:t> Labels: </a:t>
            </a:r>
            <a:r>
              <a:rPr lang="nl-BE" sz="800" b="1" i="0" dirty="0" err="1">
                <a:solidFill>
                  <a:srgbClr val="484036"/>
                </a:solidFill>
                <a:effectLst/>
                <a:latin typeface="inherit"/>
              </a:rPr>
              <a:t>Address</a:t>
            </a:r>
            <a:r>
              <a:rPr lang="nl-BE" sz="800" b="1" i="0" dirty="0">
                <a:solidFill>
                  <a:srgbClr val="484036"/>
                </a:solidFill>
                <a:effectLst/>
                <a:latin typeface="inherit"/>
              </a:rPr>
              <a:t> </a:t>
            </a:r>
            <a:r>
              <a:rPr lang="nl-BE" sz="800" b="1" i="0" dirty="0" err="1">
                <a:solidFill>
                  <a:srgbClr val="484036"/>
                </a:solidFill>
                <a:effectLst/>
                <a:latin typeface="inherit"/>
              </a:rPr>
              <a:t>Behaviors</a:t>
            </a:r>
            <a:r>
              <a:rPr lang="nl-BE" sz="800" b="1" i="0" dirty="0">
                <a:solidFill>
                  <a:srgbClr val="484036"/>
                </a:solidFill>
                <a:effectLst/>
                <a:latin typeface="inherit"/>
              </a:rPr>
              <a:t>.</a:t>
            </a:r>
            <a:endParaRPr lang="nl-BE" sz="800" b="0" i="0" dirty="0">
              <a:solidFill>
                <a:srgbClr val="484036"/>
              </a:solidFill>
              <a:effectLst/>
              <a:latin typeface="Verdana" panose="020B0604030504040204" pitchFamily="34" charset="0"/>
            </a:endParaRPr>
          </a:p>
          <a:p>
            <a:pPr algn="l" fontAlgn="base"/>
            <a:r>
              <a:rPr lang="nl-BE" sz="800" b="0" i="0" dirty="0">
                <a:solidFill>
                  <a:srgbClr val="484036"/>
                </a:solidFill>
                <a:effectLst/>
                <a:latin typeface="Verdana" panose="020B0604030504040204" pitchFamily="34" charset="0"/>
              </a:rPr>
              <a:t> </a:t>
            </a:r>
          </a:p>
          <a:p>
            <a:pPr algn="l" fontAlgn="base"/>
            <a:r>
              <a:rPr lang="nl-BE" sz="800" b="0" i="0" dirty="0" err="1">
                <a:solidFill>
                  <a:srgbClr val="484036"/>
                </a:solidFill>
                <a:effectLst/>
                <a:latin typeface="Verdana" panose="020B0604030504040204" pitchFamily="34" charset="0"/>
              </a:rPr>
              <a:t>When</a:t>
            </a:r>
            <a:r>
              <a:rPr lang="nl-BE" sz="800" b="0" i="0" dirty="0">
                <a:solidFill>
                  <a:srgbClr val="484036"/>
                </a:solidFill>
                <a:effectLst/>
                <a:latin typeface="Verdana" panose="020B0604030504040204" pitchFamily="34" charset="0"/>
              </a:rPr>
              <a:t> </a:t>
            </a:r>
            <a:r>
              <a:rPr lang="nl-BE" sz="800" b="0" i="0" dirty="0" err="1">
                <a:solidFill>
                  <a:srgbClr val="484036"/>
                </a:solidFill>
                <a:effectLst/>
                <a:latin typeface="Verdana" panose="020B0604030504040204" pitchFamily="34" charset="0"/>
              </a:rPr>
              <a:t>teachers</a:t>
            </a:r>
            <a:r>
              <a:rPr lang="nl-BE" sz="800" b="0" i="0" dirty="0">
                <a:solidFill>
                  <a:srgbClr val="484036"/>
                </a:solidFill>
                <a:effectLst/>
                <a:latin typeface="Verdana" panose="020B0604030504040204" pitchFamily="34" charset="0"/>
              </a:rPr>
              <a:t> </a:t>
            </a:r>
            <a:r>
              <a:rPr lang="nl-BE" sz="800" b="0" i="0" dirty="0" err="1">
                <a:solidFill>
                  <a:srgbClr val="484036"/>
                </a:solidFill>
                <a:effectLst/>
                <a:latin typeface="Verdana" panose="020B0604030504040204" pitchFamily="34" charset="0"/>
              </a:rPr>
              <a:t>and</a:t>
            </a:r>
            <a:r>
              <a:rPr lang="nl-BE" sz="800" b="0" i="0" dirty="0">
                <a:solidFill>
                  <a:srgbClr val="484036"/>
                </a:solidFill>
                <a:effectLst/>
                <a:latin typeface="Verdana" panose="020B0604030504040204" pitchFamily="34" charset="0"/>
              </a:rPr>
              <a:t> </a:t>
            </a:r>
            <a:r>
              <a:rPr lang="nl-BE" sz="800" b="0" i="0" dirty="0" err="1">
                <a:solidFill>
                  <a:srgbClr val="484036"/>
                </a:solidFill>
                <a:effectLst/>
                <a:latin typeface="Verdana" panose="020B0604030504040204" pitchFamily="34" charset="0"/>
              </a:rPr>
              <a:t>staff</a:t>
            </a:r>
            <a:r>
              <a:rPr lang="nl-BE" sz="800" b="0" i="0" dirty="0">
                <a:solidFill>
                  <a:srgbClr val="484036"/>
                </a:solidFill>
                <a:effectLst/>
                <a:latin typeface="Verdana" panose="020B0604030504040204" pitchFamily="34" charset="0"/>
              </a:rPr>
              <a:t> call a </a:t>
            </a:r>
            <a:r>
              <a:rPr lang="nl-BE" sz="800" b="0" i="0" dirty="0" err="1">
                <a:solidFill>
                  <a:srgbClr val="484036"/>
                </a:solidFill>
                <a:effectLst/>
                <a:latin typeface="Verdana" panose="020B0604030504040204" pitchFamily="34" charset="0"/>
              </a:rPr>
              <a:t>child</a:t>
            </a:r>
            <a:r>
              <a:rPr lang="nl-BE" sz="800" b="0" i="0" dirty="0">
                <a:solidFill>
                  <a:srgbClr val="484036"/>
                </a:solidFill>
                <a:effectLst/>
                <a:latin typeface="Verdana" panose="020B0604030504040204" pitchFamily="34" charset="0"/>
              </a:rPr>
              <a:t> a bully or a </a:t>
            </a:r>
            <a:r>
              <a:rPr lang="nl-BE" sz="800" b="0" i="0" dirty="0" err="1">
                <a:solidFill>
                  <a:srgbClr val="484036"/>
                </a:solidFill>
                <a:effectLst/>
                <a:latin typeface="Verdana" panose="020B0604030504040204" pitchFamily="34" charset="0"/>
              </a:rPr>
              <a:t>victim</a:t>
            </a:r>
            <a:r>
              <a:rPr lang="nl-BE" sz="800" b="0" i="0" dirty="0">
                <a:solidFill>
                  <a:srgbClr val="484036"/>
                </a:solidFill>
                <a:effectLst/>
                <a:latin typeface="Verdana" panose="020B0604030504040204" pitchFamily="34" charset="0"/>
              </a:rPr>
              <a:t>, </a:t>
            </a:r>
            <a:r>
              <a:rPr lang="nl-BE" sz="800" b="0" i="0" dirty="0" err="1">
                <a:solidFill>
                  <a:srgbClr val="484036"/>
                </a:solidFill>
                <a:effectLst/>
                <a:latin typeface="Verdana" panose="020B0604030504040204" pitchFamily="34" charset="0"/>
              </a:rPr>
              <a:t>they</a:t>
            </a:r>
            <a:r>
              <a:rPr lang="nl-BE" sz="800" b="0" i="0" dirty="0">
                <a:solidFill>
                  <a:srgbClr val="484036"/>
                </a:solidFill>
                <a:effectLst/>
                <a:latin typeface="Verdana" panose="020B0604030504040204" pitchFamily="34" charset="0"/>
              </a:rPr>
              <a:t> </a:t>
            </a:r>
            <a:r>
              <a:rPr lang="nl-BE" sz="800" b="0" i="0" dirty="0" err="1">
                <a:solidFill>
                  <a:srgbClr val="484036"/>
                </a:solidFill>
                <a:effectLst/>
                <a:latin typeface="Verdana" panose="020B0604030504040204" pitchFamily="34" charset="0"/>
              </a:rPr>
              <a:t>place</a:t>
            </a:r>
            <a:r>
              <a:rPr lang="nl-BE" sz="800" b="0" i="0" dirty="0">
                <a:solidFill>
                  <a:srgbClr val="484036"/>
                </a:solidFill>
                <a:effectLst/>
                <a:latin typeface="Verdana" panose="020B0604030504040204" pitchFamily="34" charset="0"/>
              </a:rPr>
              <a:t> a </a:t>
            </a:r>
            <a:r>
              <a:rPr lang="nl-BE" sz="800" b="0" i="0" dirty="0" err="1">
                <a:solidFill>
                  <a:srgbClr val="484036"/>
                </a:solidFill>
                <a:effectLst/>
                <a:latin typeface="Verdana" panose="020B0604030504040204" pitchFamily="34" charset="0"/>
              </a:rPr>
              <a:t>judgment</a:t>
            </a:r>
            <a:r>
              <a:rPr lang="nl-BE" sz="800" b="0" i="0" dirty="0">
                <a:solidFill>
                  <a:srgbClr val="484036"/>
                </a:solidFill>
                <a:effectLst/>
                <a:latin typeface="Verdana" panose="020B0604030504040204" pitchFamily="34" charset="0"/>
              </a:rPr>
              <a:t> on </a:t>
            </a:r>
            <a:r>
              <a:rPr lang="nl-BE" sz="800" b="0" i="0" dirty="0" err="1">
                <a:solidFill>
                  <a:srgbClr val="484036"/>
                </a:solidFill>
                <a:effectLst/>
                <a:latin typeface="Verdana" panose="020B0604030504040204" pitchFamily="34" charset="0"/>
              </a:rPr>
              <a:t>that</a:t>
            </a:r>
            <a:r>
              <a:rPr lang="nl-BE" sz="800" b="0" i="0" dirty="0">
                <a:solidFill>
                  <a:srgbClr val="484036"/>
                </a:solidFill>
                <a:effectLst/>
                <a:latin typeface="Verdana" panose="020B0604030504040204" pitchFamily="34" charset="0"/>
              </a:rPr>
              <a:t> </a:t>
            </a:r>
            <a:r>
              <a:rPr lang="nl-BE" sz="800" b="0" i="0" dirty="0" err="1">
                <a:solidFill>
                  <a:srgbClr val="484036"/>
                </a:solidFill>
                <a:effectLst/>
                <a:latin typeface="Verdana" panose="020B0604030504040204" pitchFamily="34" charset="0"/>
              </a:rPr>
              <a:t>child</a:t>
            </a:r>
            <a:r>
              <a:rPr lang="nl-BE" sz="800" b="0" i="0" dirty="0">
                <a:solidFill>
                  <a:srgbClr val="484036"/>
                </a:solidFill>
                <a:effectLst/>
                <a:latin typeface="Verdana" panose="020B0604030504040204" pitchFamily="34" charset="0"/>
              </a:rPr>
              <a:t>, </a:t>
            </a:r>
            <a:r>
              <a:rPr lang="nl-BE" sz="800" b="0" i="0" dirty="0" err="1">
                <a:solidFill>
                  <a:srgbClr val="484036"/>
                </a:solidFill>
                <a:effectLst/>
                <a:latin typeface="Verdana" panose="020B0604030504040204" pitchFamily="34" charset="0"/>
              </a:rPr>
              <a:t>which</a:t>
            </a:r>
            <a:r>
              <a:rPr lang="nl-BE" sz="800" b="0" i="0" dirty="0">
                <a:solidFill>
                  <a:srgbClr val="484036"/>
                </a:solidFill>
                <a:effectLst/>
                <a:latin typeface="Verdana" panose="020B0604030504040204" pitchFamily="34" charset="0"/>
              </a:rPr>
              <a:t> </a:t>
            </a:r>
            <a:r>
              <a:rPr lang="nl-BE" sz="800" b="0" i="0" dirty="0" err="1">
                <a:solidFill>
                  <a:srgbClr val="484036"/>
                </a:solidFill>
                <a:effectLst/>
                <a:latin typeface="Verdana" panose="020B0604030504040204" pitchFamily="34" charset="0"/>
              </a:rPr>
              <a:t>can</a:t>
            </a:r>
            <a:r>
              <a:rPr lang="nl-BE" sz="800" b="0" i="0" dirty="0">
                <a:solidFill>
                  <a:srgbClr val="484036"/>
                </a:solidFill>
                <a:effectLst/>
                <a:latin typeface="Verdana" panose="020B0604030504040204" pitchFamily="34" charset="0"/>
              </a:rPr>
              <a:t> </a:t>
            </a:r>
            <a:r>
              <a:rPr lang="nl-BE" sz="800" b="0" i="0" dirty="0" err="1">
                <a:solidFill>
                  <a:srgbClr val="484036"/>
                </a:solidFill>
                <a:effectLst/>
                <a:latin typeface="Verdana" panose="020B0604030504040204" pitchFamily="34" charset="0"/>
              </a:rPr>
              <a:t>then</a:t>
            </a:r>
            <a:r>
              <a:rPr lang="nl-BE" sz="800" b="0" i="0" dirty="0">
                <a:solidFill>
                  <a:srgbClr val="484036"/>
                </a:solidFill>
                <a:effectLst/>
                <a:latin typeface="Verdana" panose="020B0604030504040204" pitchFamily="34" charset="0"/>
              </a:rPr>
              <a:t> </a:t>
            </a:r>
            <a:r>
              <a:rPr lang="nl-BE" sz="800" b="0" i="0" dirty="0" err="1">
                <a:solidFill>
                  <a:srgbClr val="484036"/>
                </a:solidFill>
                <a:effectLst/>
                <a:latin typeface="Verdana" panose="020B0604030504040204" pitchFamily="34" charset="0"/>
              </a:rPr>
              <a:t>cause</a:t>
            </a:r>
            <a:r>
              <a:rPr lang="nl-BE" sz="800" b="0" i="0" dirty="0">
                <a:solidFill>
                  <a:srgbClr val="484036"/>
                </a:solidFill>
                <a:effectLst/>
                <a:latin typeface="Verdana" panose="020B0604030504040204" pitchFamily="34" charset="0"/>
              </a:rPr>
              <a:t> </a:t>
            </a:r>
            <a:r>
              <a:rPr lang="nl-BE" sz="800" b="0" i="0" dirty="0" err="1">
                <a:solidFill>
                  <a:srgbClr val="484036"/>
                </a:solidFill>
                <a:effectLst/>
                <a:latin typeface="Verdana" panose="020B0604030504040204" pitchFamily="34" charset="0"/>
              </a:rPr>
              <a:t>problems</a:t>
            </a:r>
            <a:r>
              <a:rPr lang="nl-BE" sz="800" b="0" i="0" dirty="0">
                <a:solidFill>
                  <a:srgbClr val="484036"/>
                </a:solidFill>
                <a:effectLst/>
                <a:latin typeface="Verdana" panose="020B0604030504040204" pitchFamily="34" charset="0"/>
              </a:rPr>
              <a:t> in </a:t>
            </a:r>
            <a:r>
              <a:rPr lang="nl-BE" sz="800" b="0" i="0" dirty="0" err="1">
                <a:solidFill>
                  <a:srgbClr val="484036"/>
                </a:solidFill>
                <a:effectLst/>
                <a:latin typeface="Verdana" panose="020B0604030504040204" pitchFamily="34" charset="0"/>
              </a:rPr>
              <a:t>the</a:t>
            </a:r>
            <a:r>
              <a:rPr lang="nl-BE" sz="800" b="0" i="0" dirty="0">
                <a:solidFill>
                  <a:srgbClr val="484036"/>
                </a:solidFill>
                <a:effectLst/>
                <a:latin typeface="Verdana" panose="020B0604030504040204" pitchFamily="34" charset="0"/>
              </a:rPr>
              <a:t> </a:t>
            </a:r>
            <a:r>
              <a:rPr lang="nl-BE" sz="800" b="0" i="0" dirty="0" err="1">
                <a:solidFill>
                  <a:srgbClr val="484036"/>
                </a:solidFill>
                <a:effectLst/>
                <a:latin typeface="Verdana" panose="020B0604030504040204" pitchFamily="34" charset="0"/>
              </a:rPr>
              <a:t>future</a:t>
            </a:r>
            <a:r>
              <a:rPr lang="nl-BE" sz="800" b="0" i="0" dirty="0">
                <a:solidFill>
                  <a:srgbClr val="484036"/>
                </a:solidFill>
                <a:effectLst/>
                <a:latin typeface="Verdana" panose="020B0604030504040204" pitchFamily="34" charset="0"/>
              </a:rPr>
              <a:t> </a:t>
            </a:r>
            <a:r>
              <a:rPr lang="nl-BE" sz="800" b="0" i="0" dirty="0" err="1">
                <a:solidFill>
                  <a:srgbClr val="484036"/>
                </a:solidFill>
                <a:effectLst/>
                <a:latin typeface="Verdana" panose="020B0604030504040204" pitchFamily="34" charset="0"/>
              </a:rPr>
              <a:t>for</a:t>
            </a:r>
            <a:r>
              <a:rPr lang="nl-BE" sz="800" b="0" i="0" dirty="0">
                <a:solidFill>
                  <a:srgbClr val="484036"/>
                </a:solidFill>
                <a:effectLst/>
                <a:latin typeface="Verdana" panose="020B0604030504040204" pitchFamily="34" charset="0"/>
              </a:rPr>
              <a:t> </a:t>
            </a:r>
            <a:r>
              <a:rPr lang="nl-BE" sz="800" b="0" i="0" dirty="0" err="1">
                <a:solidFill>
                  <a:srgbClr val="484036"/>
                </a:solidFill>
                <a:effectLst/>
                <a:latin typeface="Verdana" panose="020B0604030504040204" pitchFamily="34" charset="0"/>
              </a:rPr>
              <a:t>that</a:t>
            </a:r>
            <a:r>
              <a:rPr lang="nl-BE" sz="800" b="0" i="0" dirty="0">
                <a:solidFill>
                  <a:srgbClr val="484036"/>
                </a:solidFill>
                <a:effectLst/>
                <a:latin typeface="Verdana" panose="020B0604030504040204" pitchFamily="34" charset="0"/>
              </a:rPr>
              <a:t> student.</a:t>
            </a:r>
          </a:p>
          <a:p>
            <a:pPr algn="l" fontAlgn="base"/>
            <a:r>
              <a:rPr lang="nl-BE" sz="800" b="0" i="0" dirty="0">
                <a:solidFill>
                  <a:srgbClr val="484036"/>
                </a:solidFill>
                <a:effectLst/>
                <a:latin typeface="Verdana" panose="020B0604030504040204" pitchFamily="34" charset="0"/>
              </a:rPr>
              <a:t> </a:t>
            </a:r>
          </a:p>
          <a:p>
            <a:pPr algn="l" fontAlgn="base"/>
            <a:r>
              <a:rPr lang="nl-BE" sz="800" b="0" i="0" dirty="0" err="1">
                <a:solidFill>
                  <a:srgbClr val="484036"/>
                </a:solidFill>
                <a:effectLst/>
                <a:latin typeface="Verdana" panose="020B0604030504040204" pitchFamily="34" charset="0"/>
              </a:rPr>
              <a:t>When</a:t>
            </a:r>
            <a:r>
              <a:rPr lang="nl-BE" sz="800" b="0" i="0" dirty="0">
                <a:solidFill>
                  <a:srgbClr val="484036"/>
                </a:solidFill>
                <a:effectLst/>
                <a:latin typeface="Verdana" panose="020B0604030504040204" pitchFamily="34" charset="0"/>
              </a:rPr>
              <a:t> </a:t>
            </a:r>
            <a:r>
              <a:rPr lang="nl-BE" sz="800" b="0" i="0" dirty="0" err="1">
                <a:solidFill>
                  <a:srgbClr val="484036"/>
                </a:solidFill>
                <a:effectLst/>
                <a:latin typeface="Verdana" panose="020B0604030504040204" pitchFamily="34" charset="0"/>
              </a:rPr>
              <a:t>addressing</a:t>
            </a:r>
            <a:r>
              <a:rPr lang="nl-BE" sz="800" b="0" i="0" dirty="0">
                <a:solidFill>
                  <a:srgbClr val="484036"/>
                </a:solidFill>
                <a:effectLst/>
                <a:latin typeface="Verdana" panose="020B0604030504040204" pitchFamily="34" charset="0"/>
              </a:rPr>
              <a:t> </a:t>
            </a:r>
            <a:r>
              <a:rPr lang="nl-BE" sz="800" b="0" i="0" dirty="0" err="1">
                <a:solidFill>
                  <a:srgbClr val="484036"/>
                </a:solidFill>
                <a:effectLst/>
                <a:latin typeface="Verdana" panose="020B0604030504040204" pitchFamily="34" charset="0"/>
              </a:rPr>
              <a:t>students</a:t>
            </a:r>
            <a:r>
              <a:rPr lang="nl-BE" sz="800" b="0" i="0" dirty="0">
                <a:solidFill>
                  <a:srgbClr val="484036"/>
                </a:solidFill>
                <a:effectLst/>
                <a:latin typeface="Verdana" panose="020B0604030504040204" pitchFamily="34" charset="0"/>
              </a:rPr>
              <a:t>’ </a:t>
            </a:r>
            <a:r>
              <a:rPr lang="nl-BE" sz="800" b="0" i="0" dirty="0" err="1">
                <a:solidFill>
                  <a:srgbClr val="484036"/>
                </a:solidFill>
                <a:effectLst/>
                <a:latin typeface="Verdana" panose="020B0604030504040204" pitchFamily="34" charset="0"/>
              </a:rPr>
              <a:t>behavior</a:t>
            </a:r>
            <a:r>
              <a:rPr lang="nl-BE" sz="800" b="0" i="0" dirty="0">
                <a:solidFill>
                  <a:srgbClr val="484036"/>
                </a:solidFill>
                <a:effectLst/>
                <a:latin typeface="Verdana" panose="020B0604030504040204" pitchFamily="34" charset="0"/>
              </a:rPr>
              <a:t>, </a:t>
            </a:r>
            <a:r>
              <a:rPr lang="nl-BE" sz="800" b="0" i="0" dirty="0" err="1">
                <a:solidFill>
                  <a:srgbClr val="484036"/>
                </a:solidFill>
                <a:effectLst/>
                <a:latin typeface="Verdana" panose="020B0604030504040204" pitchFamily="34" charset="0"/>
              </a:rPr>
              <a:t>be</a:t>
            </a:r>
            <a:r>
              <a:rPr lang="nl-BE" sz="800" b="0" i="0" dirty="0">
                <a:solidFill>
                  <a:srgbClr val="484036"/>
                </a:solidFill>
                <a:effectLst/>
                <a:latin typeface="Verdana" panose="020B0604030504040204" pitchFamily="34" charset="0"/>
              </a:rPr>
              <a:t> </a:t>
            </a:r>
            <a:r>
              <a:rPr lang="nl-BE" sz="800" b="0" i="0" dirty="0" err="1">
                <a:solidFill>
                  <a:srgbClr val="484036"/>
                </a:solidFill>
                <a:effectLst/>
                <a:latin typeface="Verdana" panose="020B0604030504040204" pitchFamily="34" charset="0"/>
              </a:rPr>
              <a:t>nonjudgmental</a:t>
            </a:r>
            <a:r>
              <a:rPr lang="nl-NL" sz="800" b="0" i="0" dirty="0">
                <a:solidFill>
                  <a:srgbClr val="484036"/>
                </a:solidFill>
                <a:effectLst/>
                <a:latin typeface="Verdana" panose="020B0604030504040204" pitchFamily="34" charset="0"/>
              </a:rPr>
              <a:t>.</a:t>
            </a:r>
            <a:endParaRPr lang="nl-NL" sz="800" dirty="0">
              <a:solidFill>
                <a:srgbClr val="484036"/>
              </a:solidFill>
              <a:latin typeface="Verdana" panose="020B0604030504040204" pitchFamily="34" charset="0"/>
            </a:endParaRPr>
          </a:p>
          <a:p>
            <a:pPr algn="l" fontAlgn="base"/>
            <a:r>
              <a:rPr lang="nl-NL" sz="800" b="0" i="0" dirty="0">
                <a:solidFill>
                  <a:srgbClr val="484036"/>
                </a:solidFill>
                <a:effectLst/>
                <a:latin typeface="Verdana" panose="020B0604030504040204" pitchFamily="34" charset="0"/>
              </a:rPr>
              <a:t>Source: </a:t>
            </a:r>
            <a:r>
              <a:rPr lang="nl-NL" sz="800" b="0" i="0" dirty="0">
                <a:solidFill>
                  <a:srgbClr val="484036"/>
                </a:solidFill>
                <a:effectLst/>
                <a:latin typeface="Verdana" panose="020B0604030504040204" pitchFamily="34" charset="0"/>
                <a:hlinkClick r:id="rId6"/>
              </a:rPr>
              <a:t>www.crisisprevention.com</a:t>
            </a:r>
            <a:endParaRPr lang="nl-BE" sz="800" b="0" i="0" dirty="0">
              <a:solidFill>
                <a:srgbClr val="484036"/>
              </a:solidFill>
              <a:effectLst/>
              <a:latin typeface="Verdana" panose="020B0604030504040204" pitchFamily="34" charset="0"/>
            </a:endParaRPr>
          </a:p>
        </p:txBody>
      </p:sp>
    </p:spTree>
    <p:extLst>
      <p:ext uri="{BB962C8B-B14F-4D97-AF65-F5344CB8AC3E}">
        <p14:creationId xmlns:p14="http://schemas.microsoft.com/office/powerpoint/2010/main" val="36242305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63815" y="-189989"/>
            <a:ext cx="10744200" cy="1228436"/>
          </a:xfrm>
        </p:spPr>
        <p:txBody>
          <a:bodyPr/>
          <a:lstStyle/>
          <a:p>
            <a:r>
              <a:rPr lang="nl-NL"/>
              <a:t>Meersporen-plan tegen pesten</a:t>
            </a:r>
            <a:endParaRPr lang="nl-BE"/>
          </a:p>
        </p:txBody>
      </p:sp>
      <p:pic>
        <p:nvPicPr>
          <p:cNvPr id="3"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t="7358"/>
          <a:stretch/>
        </p:blipFill>
        <p:spPr>
          <a:xfrm>
            <a:off x="1120323" y="1977571"/>
            <a:ext cx="10658928" cy="5597071"/>
          </a:xfrm>
          <a:prstGeom prst="rect">
            <a:avLst/>
          </a:prstGeom>
        </p:spPr>
      </p:pic>
      <p:sp>
        <p:nvSpPr>
          <p:cNvPr id="5" name="Tekstvak 4"/>
          <p:cNvSpPr txBox="1"/>
          <p:nvPr/>
        </p:nvSpPr>
        <p:spPr>
          <a:xfrm>
            <a:off x="6397172" y="3603481"/>
            <a:ext cx="5976257" cy="28623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l"/>
            <a:r>
              <a:rPr lang="nl-NL" b="1"/>
              <a:t>Pesten</a:t>
            </a:r>
          </a:p>
          <a:p>
            <a:pPr algn="l"/>
            <a:r>
              <a:rPr lang="nl-NL" b="1"/>
              <a:t>     Pester</a:t>
            </a:r>
          </a:p>
          <a:p>
            <a:pPr algn="l"/>
            <a:r>
              <a:rPr lang="nl-NL" b="1"/>
              <a:t>          Gepeste</a:t>
            </a:r>
          </a:p>
          <a:p>
            <a:pPr algn="l"/>
            <a:r>
              <a:rPr lang="nl-NL" b="1"/>
              <a:t>                Interactie</a:t>
            </a:r>
          </a:p>
          <a:p>
            <a:pPr algn="l"/>
            <a:r>
              <a:rPr lang="nl-NL" b="1"/>
              <a:t>                      Groep</a:t>
            </a:r>
          </a:p>
          <a:p>
            <a:pPr algn="l"/>
            <a:r>
              <a:rPr lang="nl-NL" b="1"/>
              <a:t>                            Klas</a:t>
            </a:r>
          </a:p>
          <a:p>
            <a:pPr algn="l"/>
            <a:r>
              <a:rPr lang="nl-NL" b="1"/>
              <a:t>                                 School</a:t>
            </a:r>
          </a:p>
          <a:p>
            <a:pPr algn="l"/>
            <a:r>
              <a:rPr lang="nl-NL" b="1"/>
              <a:t>                                       Ontwikkeling</a:t>
            </a:r>
          </a:p>
          <a:p>
            <a:pPr algn="l"/>
            <a:r>
              <a:rPr lang="nl-NL" b="1"/>
              <a:t>                                              Opvoeding</a:t>
            </a:r>
          </a:p>
          <a:p>
            <a:pPr algn="l"/>
            <a:r>
              <a:rPr lang="nl-NL" b="1"/>
              <a:t>                                                    Omgang</a:t>
            </a:r>
          </a:p>
        </p:txBody>
      </p:sp>
      <p:sp>
        <p:nvSpPr>
          <p:cNvPr id="6" name="Tekstvak 5"/>
          <p:cNvSpPr txBox="1"/>
          <p:nvPr/>
        </p:nvSpPr>
        <p:spPr>
          <a:xfrm>
            <a:off x="1292680" y="6858000"/>
            <a:ext cx="4912177"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r>
              <a:rPr lang="nl-BE" dirty="0">
                <a:hlinkClick r:id="rId3"/>
              </a:rPr>
              <a:t>http://www.nji.nl/Pesten-Praktijk-Wat-werkt</a:t>
            </a:r>
            <a:endParaRPr lang="nl-BE" dirty="0"/>
          </a:p>
        </p:txBody>
      </p:sp>
      <p:sp>
        <p:nvSpPr>
          <p:cNvPr id="4" name="Tekstvak 3"/>
          <p:cNvSpPr txBox="1"/>
          <p:nvPr/>
        </p:nvSpPr>
        <p:spPr>
          <a:xfrm>
            <a:off x="1292680" y="3645238"/>
            <a:ext cx="1828800" cy="147732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l"/>
            <a:r>
              <a:rPr lang="nl-NL"/>
              <a:t>Iedereen en alles betrokken</a:t>
            </a:r>
          </a:p>
          <a:p>
            <a:pPr algn="l"/>
            <a:endParaRPr lang="nl-NL"/>
          </a:p>
          <a:p>
            <a:pPr algn="l"/>
            <a:r>
              <a:rPr lang="nl-NL"/>
              <a:t>zo ook </a:t>
            </a:r>
          </a:p>
          <a:p>
            <a:pPr algn="l"/>
            <a:r>
              <a:rPr lang="nl-NL"/>
              <a:t>aangesproken.</a:t>
            </a:r>
          </a:p>
        </p:txBody>
      </p:sp>
      <p:pic>
        <p:nvPicPr>
          <p:cNvPr id="7" name="Afbeelding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10814422" y="5100947"/>
            <a:ext cx="1468294" cy="940624"/>
          </a:xfrm>
          <a:prstGeom prst="rect">
            <a:avLst/>
          </a:prstGeom>
        </p:spPr>
      </p:pic>
      <p:pic>
        <p:nvPicPr>
          <p:cNvPr id="9" name="Afbeelding 9"/>
          <p:cNvPicPr>
            <a:picLocks noChangeAspect="1"/>
          </p:cNvPicPr>
          <p:nvPr/>
        </p:nvPicPr>
        <p:blipFill rotWithShape="1">
          <a:blip r:embed="rId5">
            <a:extLst>
              <a:ext uri="{28A0092B-C50C-407E-A947-70E740481C1C}">
                <a14:useLocalDpi xmlns:a14="http://schemas.microsoft.com/office/drawing/2010/main" val="0"/>
              </a:ext>
            </a:extLst>
          </a:blip>
          <a:srcRect l="9096" t="-116425" r="-9096" b="103128"/>
          <a:stretch/>
        </p:blipFill>
        <p:spPr>
          <a:xfrm>
            <a:off x="2032000" y="1142998"/>
            <a:ext cx="8128000" cy="5179787"/>
          </a:xfrm>
          <a:prstGeom prst="rect">
            <a:avLst/>
          </a:prstGeom>
        </p:spPr>
      </p:pic>
      <p:pic>
        <p:nvPicPr>
          <p:cNvPr id="11" name="Afbeelding 11"/>
          <p:cNvPicPr>
            <a:picLocks noChangeAspect="1"/>
          </p:cNvPicPr>
          <p:nvPr/>
        </p:nvPicPr>
        <p:blipFill rotWithShape="1">
          <a:blip r:embed="rId6" cstate="print">
            <a:extLst>
              <a:ext uri="{28A0092B-C50C-407E-A947-70E740481C1C}">
                <a14:useLocalDpi xmlns:a14="http://schemas.microsoft.com/office/drawing/2010/main" val="0"/>
              </a:ext>
            </a:extLst>
          </a:blip>
          <a:srcRect l="-1005" t="-15112" r="45514" b="11938"/>
          <a:stretch/>
        </p:blipFill>
        <p:spPr>
          <a:xfrm>
            <a:off x="9294921" y="979676"/>
            <a:ext cx="2897079" cy="3029931"/>
          </a:xfrm>
          <a:prstGeom prst="rect">
            <a:avLst/>
          </a:prstGeom>
        </p:spPr>
      </p:pic>
    </p:spTree>
    <p:extLst>
      <p:ext uri="{BB962C8B-B14F-4D97-AF65-F5344CB8AC3E}">
        <p14:creationId xmlns:p14="http://schemas.microsoft.com/office/powerpoint/2010/main" val="42158286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4"/>
          <p:cNvSpPr>
            <a:spLocks noChangeArrowheads="1"/>
          </p:cNvSpPr>
          <p:nvPr/>
        </p:nvSpPr>
        <p:spPr bwMode="auto">
          <a:xfrm>
            <a:off x="1263149" y="1630864"/>
            <a:ext cx="8280400" cy="2952750"/>
          </a:xfrm>
          <a:prstGeom prst="rect">
            <a:avLst/>
          </a:prstGeom>
          <a:solidFill>
            <a:srgbClr val="FF99CC"/>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nl-NL" altLang="en-US"/>
          </a:p>
        </p:txBody>
      </p:sp>
      <p:sp>
        <p:nvSpPr>
          <p:cNvPr id="7172" name="Rectangle 5"/>
          <p:cNvSpPr>
            <a:spLocks noChangeArrowheads="1"/>
          </p:cNvSpPr>
          <p:nvPr/>
        </p:nvSpPr>
        <p:spPr bwMode="auto">
          <a:xfrm>
            <a:off x="4503237" y="2496051"/>
            <a:ext cx="5040312" cy="863600"/>
          </a:xfrm>
          <a:prstGeom prst="rect">
            <a:avLst/>
          </a:prstGeom>
          <a:solidFill>
            <a:srgbClr val="6600FF"/>
          </a:solidFill>
          <a:ln w="9525">
            <a:solidFill>
              <a:schemeClr val="tx1"/>
            </a:solidFill>
            <a:miter lim="800000"/>
            <a:headEnd/>
            <a:tailEnd/>
          </a:ln>
        </p:spPr>
        <p:txBody>
          <a:bodyPr wrap="none" anchor="ctr"/>
          <a:lstStyle/>
          <a:p>
            <a:pPr algn="ctr">
              <a:defRPr/>
            </a:pPr>
            <a:r>
              <a:rPr lang="nl-BE" dirty="0">
                <a:solidFill>
                  <a:schemeClr val="bg1">
                    <a:lumMod val="95000"/>
                  </a:schemeClr>
                </a:solidFill>
                <a:latin typeface="Verdana" pitchFamily="34" charset="0"/>
              </a:rPr>
              <a:t>onethisch</a:t>
            </a:r>
          </a:p>
        </p:txBody>
      </p:sp>
      <p:sp>
        <p:nvSpPr>
          <p:cNvPr id="9221" name="Rectangle 6"/>
          <p:cNvSpPr>
            <a:spLocks noChangeArrowheads="1"/>
          </p:cNvSpPr>
          <p:nvPr/>
        </p:nvSpPr>
        <p:spPr bwMode="auto">
          <a:xfrm>
            <a:off x="2990349" y="2496051"/>
            <a:ext cx="1512888" cy="2087563"/>
          </a:xfrm>
          <a:prstGeom prst="rect">
            <a:avLst/>
          </a:prstGeom>
          <a:solidFill>
            <a:schemeClr val="folHlink"/>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en-US">
                <a:latin typeface="Verdana" panose="020B0604030504040204" pitchFamily="34" charset="0"/>
              </a:rPr>
              <a:t>deviant</a:t>
            </a:r>
          </a:p>
        </p:txBody>
      </p:sp>
      <p:sp>
        <p:nvSpPr>
          <p:cNvPr id="7174" name="Rectangle 7"/>
          <p:cNvSpPr>
            <a:spLocks noChangeArrowheads="1"/>
          </p:cNvSpPr>
          <p:nvPr/>
        </p:nvSpPr>
        <p:spPr bwMode="auto">
          <a:xfrm>
            <a:off x="4503237" y="3359651"/>
            <a:ext cx="2519362" cy="1223963"/>
          </a:xfrm>
          <a:prstGeom prst="rect">
            <a:avLst/>
          </a:prstGeom>
          <a:solidFill>
            <a:srgbClr val="6600FF"/>
          </a:solidFill>
          <a:ln w="9525">
            <a:solidFill>
              <a:schemeClr val="tx1"/>
            </a:solidFill>
            <a:miter lim="800000"/>
            <a:headEnd/>
            <a:tailEnd/>
          </a:ln>
        </p:spPr>
        <p:txBody>
          <a:bodyPr wrap="none" anchor="ctr"/>
          <a:lstStyle/>
          <a:p>
            <a:pPr algn="ctr">
              <a:defRPr/>
            </a:pPr>
            <a:r>
              <a:rPr lang="nl-BE" dirty="0">
                <a:solidFill>
                  <a:schemeClr val="bg1">
                    <a:lumMod val="95000"/>
                  </a:schemeClr>
                </a:solidFill>
                <a:latin typeface="Verdana" pitchFamily="34" charset="0"/>
              </a:rPr>
              <a:t>onethisch</a:t>
            </a:r>
          </a:p>
        </p:txBody>
      </p:sp>
      <p:sp>
        <p:nvSpPr>
          <p:cNvPr id="7175" name="Rectangle 8"/>
          <p:cNvSpPr>
            <a:spLocks noChangeArrowheads="1"/>
          </p:cNvSpPr>
          <p:nvPr/>
        </p:nvSpPr>
        <p:spPr bwMode="auto">
          <a:xfrm>
            <a:off x="7022599" y="3359651"/>
            <a:ext cx="2520950" cy="1223963"/>
          </a:xfrm>
          <a:prstGeom prst="rect">
            <a:avLst/>
          </a:prstGeom>
          <a:solidFill>
            <a:srgbClr val="FF0000"/>
          </a:solidFill>
          <a:ln w="9525">
            <a:solidFill>
              <a:schemeClr val="tx1"/>
            </a:solidFill>
            <a:miter lim="800000"/>
            <a:headEnd/>
            <a:tailEnd/>
          </a:ln>
        </p:spPr>
        <p:txBody>
          <a:bodyPr wrap="none" anchor="ctr"/>
          <a:lstStyle/>
          <a:p>
            <a:pPr algn="ctr">
              <a:defRPr/>
            </a:pPr>
            <a:r>
              <a:rPr lang="nl-BE" dirty="0">
                <a:solidFill>
                  <a:schemeClr val="bg1">
                    <a:lumMod val="95000"/>
                  </a:schemeClr>
                </a:solidFill>
                <a:latin typeface="Verdana" pitchFamily="34" charset="0"/>
              </a:rPr>
              <a:t>strafbaar</a:t>
            </a:r>
          </a:p>
        </p:txBody>
      </p:sp>
      <p:sp>
        <p:nvSpPr>
          <p:cNvPr id="9224" name="Text Box 10"/>
          <p:cNvSpPr txBox="1">
            <a:spLocks noChangeArrowheads="1"/>
          </p:cNvSpPr>
          <p:nvPr/>
        </p:nvSpPr>
        <p:spPr bwMode="auto">
          <a:xfrm>
            <a:off x="1479049" y="3351714"/>
            <a:ext cx="10017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en-US">
                <a:latin typeface="Verdana" panose="020B0604030504040204" pitchFamily="34" charset="0"/>
              </a:rPr>
              <a:t>ethisch</a:t>
            </a:r>
          </a:p>
        </p:txBody>
      </p:sp>
      <p:sp>
        <p:nvSpPr>
          <p:cNvPr id="9225" name="Rectangle 15"/>
          <p:cNvSpPr>
            <a:spLocks noChangeArrowheads="1"/>
          </p:cNvSpPr>
          <p:nvPr/>
        </p:nvSpPr>
        <p:spPr bwMode="auto">
          <a:xfrm>
            <a:off x="2990349" y="1630864"/>
            <a:ext cx="6553200" cy="865187"/>
          </a:xfrm>
          <a:prstGeom prst="rect">
            <a:avLst/>
          </a:prstGeom>
          <a:solidFill>
            <a:schemeClr val="folHlink"/>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en-US">
                <a:latin typeface="Verdana" panose="020B0604030504040204" pitchFamily="34" charset="0"/>
              </a:rPr>
              <a:t>deviant</a:t>
            </a:r>
          </a:p>
        </p:txBody>
      </p:sp>
      <p:sp>
        <p:nvSpPr>
          <p:cNvPr id="9226" name="Text Box 17"/>
          <p:cNvSpPr txBox="1">
            <a:spLocks noChangeArrowheads="1"/>
          </p:cNvSpPr>
          <p:nvPr/>
        </p:nvSpPr>
        <p:spPr bwMode="auto">
          <a:xfrm>
            <a:off x="788403" y="464205"/>
            <a:ext cx="106399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NL" altLang="en-US" sz="2800" dirty="0">
                <a:solidFill>
                  <a:srgbClr val="FFFFFF"/>
                </a:solidFill>
                <a:latin typeface="Verdana" panose="020B0604030504040204" pitchFamily="34" charset="0"/>
              </a:rPr>
              <a:t>Wenselijkheid van gedrag – gradaties </a:t>
            </a:r>
            <a:r>
              <a:rPr lang="nl-NL" altLang="en-US" sz="2800" dirty="0" err="1">
                <a:solidFill>
                  <a:srgbClr val="FFFFFF"/>
                </a:solidFill>
                <a:latin typeface="Verdana" panose="020B0604030504040204" pitchFamily="34" charset="0"/>
              </a:rPr>
              <a:t>gre</a:t>
            </a:r>
            <a:r>
              <a:rPr lang="nl-BE" altLang="en-US" sz="2800" dirty="0">
                <a:solidFill>
                  <a:srgbClr val="FFFFFF"/>
                </a:solidFill>
                <a:latin typeface="Verdana" panose="020B0604030504040204" pitchFamily="34" charset="0"/>
              </a:rPr>
              <a:t>n</a:t>
            </a:r>
            <a:r>
              <a:rPr lang="nl-NL" altLang="en-US" sz="2800" dirty="0" err="1">
                <a:solidFill>
                  <a:srgbClr val="FFFFFF"/>
                </a:solidFill>
                <a:latin typeface="Verdana" panose="020B0604030504040204" pitchFamily="34" charset="0"/>
              </a:rPr>
              <a:t>soverschrijding</a:t>
            </a:r>
            <a:endParaRPr lang="nl-BE" altLang="en-US" sz="2800" dirty="0">
              <a:solidFill>
                <a:srgbClr val="FFFFFF"/>
              </a:solidFill>
              <a:latin typeface="Verdana" panose="020B0604030504040204" pitchFamily="34" charset="0"/>
            </a:endParaRPr>
          </a:p>
        </p:txBody>
      </p:sp>
      <p:sp>
        <p:nvSpPr>
          <p:cNvPr id="9227" name="Rectangle 19"/>
          <p:cNvSpPr>
            <a:spLocks noChangeArrowheads="1"/>
          </p:cNvSpPr>
          <p:nvPr/>
        </p:nvSpPr>
        <p:spPr bwMode="auto">
          <a:xfrm>
            <a:off x="2637924" y="4175626"/>
            <a:ext cx="29718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9228" name="Line 18"/>
          <p:cNvSpPr>
            <a:spLocks noChangeShapeType="1"/>
          </p:cNvSpPr>
          <p:nvPr/>
        </p:nvSpPr>
        <p:spPr bwMode="auto">
          <a:xfrm>
            <a:off x="4352424" y="2416676"/>
            <a:ext cx="0" cy="3429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9242" name="Picture 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4224" y="4655051"/>
            <a:ext cx="78486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kstvak 1"/>
          <p:cNvSpPr txBox="1"/>
          <p:nvPr/>
        </p:nvSpPr>
        <p:spPr>
          <a:xfrm>
            <a:off x="1263148" y="5299576"/>
            <a:ext cx="8338911" cy="923330"/>
          </a:xfrm>
          <a:prstGeom prst="rect">
            <a:avLst/>
          </a:prstGeom>
          <a:noFill/>
        </p:spPr>
        <p:txBody>
          <a:bodyPr wrap="square" rtlCol="0">
            <a:spAutoFit/>
          </a:bodyPr>
          <a:lstStyle/>
          <a:p>
            <a:pPr algn="l"/>
            <a:r>
              <a:rPr lang="nl-NL" dirty="0"/>
              <a:t>Aanvaardbaar   Occasioneel-        Zorgwekkend                Zwaar grens-</a:t>
            </a:r>
          </a:p>
          <a:p>
            <a:pPr algn="l"/>
            <a:r>
              <a:rPr lang="nl-NL" dirty="0"/>
              <a:t>                          Licht </a:t>
            </a:r>
            <a:r>
              <a:rPr lang="nl-NL" dirty="0" err="1"/>
              <a:t>grensover</a:t>
            </a:r>
            <a:r>
              <a:rPr lang="nl-NL" dirty="0"/>
              <a:t>-                                        overschrijdend</a:t>
            </a:r>
          </a:p>
          <a:p>
            <a:pPr algn="l"/>
            <a:r>
              <a:rPr lang="nl-NL" dirty="0"/>
              <a:t>                          schrijdend                                                 </a:t>
            </a:r>
            <a:r>
              <a:rPr lang="nl-NL" sz="1600" i="1" dirty="0"/>
              <a:t> </a:t>
            </a:r>
            <a:r>
              <a:rPr lang="nl-NL" sz="1600" i="1" dirty="0" err="1"/>
              <a:t>cfr</a:t>
            </a:r>
            <a:r>
              <a:rPr lang="nl-NL" sz="1600" i="1" dirty="0"/>
              <a:t>. </a:t>
            </a:r>
            <a:r>
              <a:rPr lang="nl-NL" sz="1600" i="1" dirty="0" err="1"/>
              <a:t>Sensoa</a:t>
            </a:r>
            <a:endParaRPr lang="nl-BE" sz="1600" i="1" dirty="0"/>
          </a:p>
        </p:txBody>
      </p:sp>
      <p:sp>
        <p:nvSpPr>
          <p:cNvPr id="3" name="Tekstvak 2"/>
          <p:cNvSpPr txBox="1"/>
          <p:nvPr/>
        </p:nvSpPr>
        <p:spPr>
          <a:xfrm>
            <a:off x="9895974" y="1942264"/>
            <a:ext cx="1828800" cy="3416320"/>
          </a:xfrm>
          <a:prstGeom prst="rect">
            <a:avLst/>
          </a:prstGeom>
          <a:noFill/>
        </p:spPr>
        <p:txBody>
          <a:bodyPr wrap="square" rtlCol="0">
            <a:spAutoFit/>
          </a:bodyPr>
          <a:lstStyle/>
          <a:p>
            <a:pPr algn="l"/>
            <a:r>
              <a:rPr lang="nl-NL"/>
              <a:t>Veranderen van pestnormen</a:t>
            </a:r>
          </a:p>
          <a:p>
            <a:pPr algn="l"/>
            <a:endParaRPr lang="nl-NL"/>
          </a:p>
          <a:p>
            <a:pPr algn="l"/>
            <a:r>
              <a:rPr lang="nl-NL"/>
              <a:t>Privacy respecteren</a:t>
            </a:r>
          </a:p>
          <a:p>
            <a:pPr algn="l"/>
            <a:endParaRPr lang="nl-NL"/>
          </a:p>
          <a:p>
            <a:pPr algn="l"/>
            <a:r>
              <a:rPr lang="nl-NL"/>
              <a:t>Gewelddadige boodschappen nalaten</a:t>
            </a:r>
          </a:p>
          <a:p>
            <a:pPr algn="l"/>
            <a:endParaRPr lang="nl-NL"/>
          </a:p>
          <a:p>
            <a:pPr algn="l"/>
            <a:r>
              <a:rPr lang="nl-NL"/>
              <a:t>Onrecht niet aanvaarden</a:t>
            </a:r>
            <a:endParaRPr lang="nl-BE"/>
          </a:p>
        </p:txBody>
      </p:sp>
    </p:spTree>
    <p:extLst>
      <p:ext uri="{BB962C8B-B14F-4D97-AF65-F5344CB8AC3E}">
        <p14:creationId xmlns:p14="http://schemas.microsoft.com/office/powerpoint/2010/main" val="29720273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Text Box 4"/>
          <p:cNvSpPr txBox="1">
            <a:spLocks noChangeArrowheads="1"/>
          </p:cNvSpPr>
          <p:nvPr/>
        </p:nvSpPr>
        <p:spPr bwMode="auto">
          <a:xfrm>
            <a:off x="4716463" y="857250"/>
            <a:ext cx="4527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en-US" dirty="0"/>
              <a:t>WAARDEN/INTENTIE/RECHTEN-ETHIEK</a:t>
            </a:r>
          </a:p>
          <a:p>
            <a:pPr eaLnBrk="1" hangingPunct="1"/>
            <a:r>
              <a:rPr lang="nl-BE" altLang="en-US" dirty="0"/>
              <a:t>Rechtvaardigheidsperspectief        </a:t>
            </a:r>
            <a:r>
              <a:rPr lang="nl-BE" altLang="en-US" sz="1400" dirty="0" err="1">
                <a:hlinkClick r:id="rId2"/>
              </a:rPr>
              <a:t>Rawls</a:t>
            </a:r>
            <a:endParaRPr lang="nl-BE" altLang="en-US" sz="1400" dirty="0"/>
          </a:p>
        </p:txBody>
      </p:sp>
      <p:sp>
        <p:nvSpPr>
          <p:cNvPr id="32772" name="Text Box 5"/>
          <p:cNvSpPr txBox="1">
            <a:spLocks noChangeArrowheads="1"/>
          </p:cNvSpPr>
          <p:nvPr/>
        </p:nvSpPr>
        <p:spPr bwMode="auto">
          <a:xfrm>
            <a:off x="4845050" y="2492375"/>
            <a:ext cx="414496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en-US"/>
              <a:t>ZORGZAAMHEIDSETHIEK  </a:t>
            </a:r>
          </a:p>
          <a:p>
            <a:pPr eaLnBrk="1" hangingPunct="1"/>
            <a:r>
              <a:rPr lang="nl-BE" altLang="en-US"/>
              <a:t>                                    </a:t>
            </a:r>
            <a:r>
              <a:rPr lang="nl-BE" altLang="en-US" sz="1400">
                <a:hlinkClick r:id="rId3"/>
              </a:rPr>
              <a:t>Gilligan </a:t>
            </a:r>
            <a:r>
              <a:rPr lang="nl-BE" altLang="en-US" sz="1400">
                <a:hlinkClick r:id="rId4"/>
              </a:rPr>
              <a:t>en Noddings</a:t>
            </a:r>
            <a:endParaRPr lang="nl-BE" altLang="en-US" sz="1400"/>
          </a:p>
          <a:p>
            <a:pPr eaLnBrk="1" hangingPunct="1"/>
            <a:r>
              <a:rPr lang="nl-BE" altLang="en-US"/>
              <a:t>Zorgzaamheidsperspectief  </a:t>
            </a:r>
          </a:p>
        </p:txBody>
      </p:sp>
      <p:sp>
        <p:nvSpPr>
          <p:cNvPr id="32773" name="Text Box 6"/>
          <p:cNvSpPr txBox="1">
            <a:spLocks noChangeArrowheads="1"/>
          </p:cNvSpPr>
          <p:nvPr/>
        </p:nvSpPr>
        <p:spPr bwMode="auto">
          <a:xfrm>
            <a:off x="5003800" y="4652963"/>
            <a:ext cx="4135438"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en-US" sz="1600"/>
              <a:t>CONSEQUENTIELE/ GEVOLGEN ETHIEK</a:t>
            </a:r>
          </a:p>
          <a:p>
            <a:pPr eaLnBrk="1" hangingPunct="1"/>
            <a:r>
              <a:rPr lang="nl-BE" altLang="en-US"/>
              <a:t>Realiteitsperspectief</a:t>
            </a:r>
          </a:p>
        </p:txBody>
      </p:sp>
      <p:sp>
        <p:nvSpPr>
          <p:cNvPr id="32774" name="Line 7"/>
          <p:cNvSpPr>
            <a:spLocks noChangeShapeType="1"/>
          </p:cNvSpPr>
          <p:nvPr/>
        </p:nvSpPr>
        <p:spPr bwMode="auto">
          <a:xfrm flipV="1">
            <a:off x="3635375" y="1268413"/>
            <a:ext cx="1081088" cy="18002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775" name="Line 9"/>
          <p:cNvSpPr>
            <a:spLocks noChangeShapeType="1"/>
          </p:cNvSpPr>
          <p:nvPr/>
        </p:nvSpPr>
        <p:spPr bwMode="auto">
          <a:xfrm>
            <a:off x="3635375" y="3068638"/>
            <a:ext cx="11525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776" name="Line 10"/>
          <p:cNvSpPr>
            <a:spLocks noChangeShapeType="1"/>
          </p:cNvSpPr>
          <p:nvPr/>
        </p:nvSpPr>
        <p:spPr bwMode="auto">
          <a:xfrm>
            <a:off x="3635375" y="3068638"/>
            <a:ext cx="1296988" cy="19446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777" name="Line 11"/>
          <p:cNvSpPr>
            <a:spLocks noChangeShapeType="1"/>
          </p:cNvSpPr>
          <p:nvPr/>
        </p:nvSpPr>
        <p:spPr bwMode="auto">
          <a:xfrm>
            <a:off x="2987675" y="3068638"/>
            <a:ext cx="7207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778" name="Text Box 12"/>
          <p:cNvSpPr txBox="1">
            <a:spLocks noChangeArrowheads="1"/>
          </p:cNvSpPr>
          <p:nvPr/>
        </p:nvSpPr>
        <p:spPr bwMode="auto">
          <a:xfrm>
            <a:off x="250825" y="2728913"/>
            <a:ext cx="262255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en-US"/>
              <a:t>DEUGDEN-ETHIEK</a:t>
            </a:r>
          </a:p>
          <a:p>
            <a:pPr eaLnBrk="1" hangingPunct="1"/>
            <a:r>
              <a:rPr lang="nl-BE" altLang="en-US"/>
              <a:t>voorwaardenperspectief</a:t>
            </a:r>
          </a:p>
          <a:p>
            <a:pPr eaLnBrk="1" hangingPunct="1"/>
            <a:endParaRPr lang="nl-BE" altLang="en-US"/>
          </a:p>
        </p:txBody>
      </p:sp>
      <p:sp>
        <p:nvSpPr>
          <p:cNvPr id="32779" name="Text Box 13"/>
          <p:cNvSpPr txBox="1">
            <a:spLocks noChangeArrowheads="1"/>
          </p:cNvSpPr>
          <p:nvPr/>
        </p:nvSpPr>
        <p:spPr bwMode="auto">
          <a:xfrm>
            <a:off x="5056188" y="6040438"/>
            <a:ext cx="21339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NL" altLang="en-US" i="1"/>
              <a:t>Leerlingper</a:t>
            </a:r>
            <a:r>
              <a:rPr lang="nl-BE" altLang="en-US" i="1"/>
              <a:t>spectief</a:t>
            </a:r>
          </a:p>
        </p:txBody>
      </p:sp>
      <p:sp>
        <p:nvSpPr>
          <p:cNvPr id="32780" name="Text Box 14"/>
          <p:cNvSpPr txBox="1">
            <a:spLocks noChangeArrowheads="1"/>
          </p:cNvSpPr>
          <p:nvPr/>
        </p:nvSpPr>
        <p:spPr bwMode="auto">
          <a:xfrm>
            <a:off x="303213" y="6021388"/>
            <a:ext cx="24032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NL" altLang="en-US" i="1"/>
              <a:t>Leerkrachtp</a:t>
            </a:r>
            <a:r>
              <a:rPr lang="nl-BE" altLang="en-US" i="1"/>
              <a:t>erspectief</a:t>
            </a:r>
          </a:p>
        </p:txBody>
      </p:sp>
      <p:sp>
        <p:nvSpPr>
          <p:cNvPr id="32781" name="Text Box 15"/>
          <p:cNvSpPr txBox="1">
            <a:spLocks noChangeArrowheads="1"/>
          </p:cNvSpPr>
          <p:nvPr/>
        </p:nvSpPr>
        <p:spPr bwMode="auto">
          <a:xfrm>
            <a:off x="6659563" y="5373688"/>
            <a:ext cx="1825243" cy="646331"/>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nl-NL" altLang="en-US" sz="2400">
                <a:latin typeface="Times New Roman" panose="02020603050405020304" pitchFamily="18" charset="0"/>
              </a:rPr>
              <a:t>De   -   Ik</a:t>
            </a:r>
          </a:p>
          <a:p>
            <a:r>
              <a:rPr lang="nl-NL" altLang="en-US" sz="1200" i="1">
                <a:latin typeface="Times New Roman" panose="02020603050405020304" pitchFamily="18" charset="0"/>
              </a:rPr>
              <a:t>Leerrealiteit en -omgeving</a:t>
            </a:r>
            <a:endParaRPr lang="nl-NL" altLang="en-US" sz="2400">
              <a:latin typeface="Times New Roman" panose="02020603050405020304" pitchFamily="18" charset="0"/>
            </a:endParaRPr>
          </a:p>
        </p:txBody>
      </p:sp>
      <p:sp>
        <p:nvSpPr>
          <p:cNvPr id="32782" name="Text Box 16">
            <a:hlinkClick r:id="rId5"/>
          </p:cNvPr>
          <p:cNvSpPr txBox="1">
            <a:spLocks noChangeArrowheads="1"/>
          </p:cNvSpPr>
          <p:nvPr/>
        </p:nvSpPr>
        <p:spPr bwMode="auto">
          <a:xfrm>
            <a:off x="6588125" y="3357563"/>
            <a:ext cx="2332690" cy="646331"/>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nl-NL" altLang="en-US" sz="2400">
                <a:latin typeface="Times New Roman" panose="02020603050405020304" pitchFamily="18" charset="0"/>
              </a:rPr>
              <a:t>Jij – Wij</a:t>
            </a:r>
          </a:p>
          <a:p>
            <a:r>
              <a:rPr lang="nl-NL" altLang="en-US" sz="1200" i="1">
                <a:latin typeface="Times New Roman" panose="02020603050405020304" pitchFamily="18" charset="0"/>
              </a:rPr>
              <a:t>Leerkracht handelen en -interactie</a:t>
            </a:r>
            <a:endParaRPr lang="nl-NL" altLang="en-US" sz="2400">
              <a:latin typeface="Times New Roman" panose="02020603050405020304" pitchFamily="18" charset="0"/>
            </a:endParaRPr>
          </a:p>
        </p:txBody>
      </p:sp>
      <p:sp>
        <p:nvSpPr>
          <p:cNvPr id="32783" name="Text Box 17"/>
          <p:cNvSpPr txBox="1">
            <a:spLocks noChangeArrowheads="1"/>
          </p:cNvSpPr>
          <p:nvPr/>
        </p:nvSpPr>
        <p:spPr bwMode="auto">
          <a:xfrm>
            <a:off x="7524750" y="1484313"/>
            <a:ext cx="1337226" cy="646331"/>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nl-NL" altLang="en-US" sz="2400">
                <a:solidFill>
                  <a:schemeClr val="bg1"/>
                </a:solidFill>
                <a:latin typeface="Times New Roman" panose="02020603050405020304" pitchFamily="18" charset="0"/>
              </a:rPr>
              <a:t>Zij -  Het</a:t>
            </a:r>
          </a:p>
          <a:p>
            <a:r>
              <a:rPr lang="nl-NL" altLang="en-US" sz="1200" i="1">
                <a:solidFill>
                  <a:schemeClr val="bg1"/>
                </a:solidFill>
                <a:latin typeface="Times New Roman" panose="02020603050405020304" pitchFamily="18" charset="0"/>
              </a:rPr>
              <a:t>Leerkracht denken</a:t>
            </a:r>
            <a:endParaRPr lang="nl-NL" altLang="en-US" sz="2400">
              <a:solidFill>
                <a:schemeClr val="bg1"/>
              </a:solidFill>
              <a:latin typeface="Times New Roman" panose="02020603050405020304" pitchFamily="18" charset="0"/>
            </a:endParaRPr>
          </a:p>
        </p:txBody>
      </p:sp>
      <p:sp>
        <p:nvSpPr>
          <p:cNvPr id="32784" name="Text Box 19"/>
          <p:cNvSpPr txBox="1">
            <a:spLocks noChangeArrowheads="1"/>
          </p:cNvSpPr>
          <p:nvPr/>
        </p:nvSpPr>
        <p:spPr bwMode="auto">
          <a:xfrm>
            <a:off x="684213" y="3429000"/>
            <a:ext cx="2951162" cy="1200329"/>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nl-NL" altLang="en-US" sz="1200" u="sng">
                <a:latin typeface="Times New Roman" panose="02020603050405020304" pitchFamily="18" charset="0"/>
              </a:rPr>
              <a:t>In mijn schools bezig-zijn let ik voortdurend op </a:t>
            </a:r>
            <a:r>
              <a:rPr lang="nl-NL" altLang="en-US" sz="1200" b="1" u="sng">
                <a:latin typeface="Times New Roman" panose="02020603050405020304" pitchFamily="18" charset="0"/>
              </a:rPr>
              <a:t>de kwaliteit (de bejegening)</a:t>
            </a:r>
            <a:endParaRPr lang="nl-NL" altLang="en-US" sz="1200">
              <a:latin typeface="Times New Roman" panose="02020603050405020304" pitchFamily="18" charset="0"/>
            </a:endParaRPr>
          </a:p>
          <a:p>
            <a:pPr>
              <a:buFontTx/>
              <a:buChar char="•"/>
            </a:pPr>
            <a:r>
              <a:rPr lang="nl-NL" altLang="en-US" sz="1200">
                <a:latin typeface="Times New Roman" panose="02020603050405020304" pitchFamily="18" charset="0"/>
              </a:rPr>
              <a:t> van het ingaan op en scheppen van de </a:t>
            </a:r>
            <a:br>
              <a:rPr lang="nl-NL" altLang="en-US" sz="1200">
                <a:latin typeface="Times New Roman" panose="02020603050405020304" pitchFamily="18" charset="0"/>
              </a:rPr>
            </a:br>
            <a:r>
              <a:rPr lang="nl-NL" altLang="en-US" sz="1200">
                <a:latin typeface="Times New Roman" panose="02020603050405020304" pitchFamily="18" charset="0"/>
              </a:rPr>
              <a:t>   schoolrealiteit en -omgeving, </a:t>
            </a:r>
          </a:p>
          <a:p>
            <a:pPr>
              <a:buFontTx/>
              <a:buChar char="•"/>
            </a:pPr>
            <a:r>
              <a:rPr lang="nl-NL" altLang="en-US" sz="1200">
                <a:latin typeface="Times New Roman" panose="02020603050405020304" pitchFamily="18" charset="0"/>
              </a:rPr>
              <a:t> van het leerkracht handelen en interageren </a:t>
            </a:r>
          </a:p>
          <a:p>
            <a:pPr>
              <a:buFontTx/>
              <a:buChar char="•"/>
            </a:pPr>
            <a:r>
              <a:rPr lang="nl-NL" altLang="en-US" sz="1200">
                <a:latin typeface="Times New Roman" panose="02020603050405020304" pitchFamily="18" charset="0"/>
              </a:rPr>
              <a:t> van het leerkracht denken en plannen </a:t>
            </a:r>
          </a:p>
        </p:txBody>
      </p:sp>
      <p:sp>
        <p:nvSpPr>
          <p:cNvPr id="32785" name="Text Box 20"/>
          <p:cNvSpPr txBox="1">
            <a:spLocks noChangeArrowheads="1"/>
          </p:cNvSpPr>
          <p:nvPr/>
        </p:nvSpPr>
        <p:spPr bwMode="auto">
          <a:xfrm>
            <a:off x="7596188" y="2189163"/>
            <a:ext cx="1158875" cy="37623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en-US"/>
              <a:t>goed-fout</a:t>
            </a:r>
          </a:p>
        </p:txBody>
      </p:sp>
      <p:sp>
        <p:nvSpPr>
          <p:cNvPr id="32786" name="Text Box 21"/>
          <p:cNvSpPr txBox="1">
            <a:spLocks noChangeArrowheads="1"/>
          </p:cNvSpPr>
          <p:nvPr/>
        </p:nvSpPr>
        <p:spPr bwMode="auto">
          <a:xfrm>
            <a:off x="6948488" y="4060825"/>
            <a:ext cx="1590675" cy="37623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en-US"/>
              <a:t>beter-slechter</a:t>
            </a:r>
          </a:p>
        </p:txBody>
      </p:sp>
      <p:sp>
        <p:nvSpPr>
          <p:cNvPr id="32787" name="Text Box 23"/>
          <p:cNvSpPr txBox="1">
            <a:spLocks noChangeArrowheads="1"/>
          </p:cNvSpPr>
          <p:nvPr/>
        </p:nvSpPr>
        <p:spPr bwMode="auto">
          <a:xfrm>
            <a:off x="1258888" y="4708525"/>
            <a:ext cx="1552575" cy="37623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en-US"/>
              <a:t>meer -minder</a:t>
            </a:r>
          </a:p>
        </p:txBody>
      </p:sp>
      <p:sp>
        <p:nvSpPr>
          <p:cNvPr id="32788" name="Text Box 24"/>
          <p:cNvSpPr txBox="1">
            <a:spLocks noChangeArrowheads="1"/>
          </p:cNvSpPr>
          <p:nvPr/>
        </p:nvSpPr>
        <p:spPr bwMode="auto">
          <a:xfrm>
            <a:off x="7451725" y="6076950"/>
            <a:ext cx="1057275" cy="37623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en-US"/>
              <a:t>plus-min</a:t>
            </a:r>
          </a:p>
        </p:txBody>
      </p:sp>
      <p:sp>
        <p:nvSpPr>
          <p:cNvPr id="22553" name="Text Box 25"/>
          <p:cNvSpPr txBox="1">
            <a:spLocks noChangeArrowheads="1"/>
          </p:cNvSpPr>
          <p:nvPr/>
        </p:nvSpPr>
        <p:spPr bwMode="auto">
          <a:xfrm>
            <a:off x="5037138" y="1641475"/>
            <a:ext cx="1835150" cy="1000125"/>
          </a:xfrm>
          <a:prstGeom prst="rect">
            <a:avLst/>
          </a:prstGeom>
          <a:noFill/>
          <a:ln w="9525">
            <a:noFill/>
            <a:miter lim="800000"/>
            <a:headEnd/>
            <a:tailEnd/>
          </a:ln>
          <a:effectLst/>
        </p:spPr>
        <p:txBody>
          <a:bodyPr wrap="none">
            <a:spAutoFit/>
          </a:bodyPr>
          <a:lstStyle/>
          <a:p>
            <a:pPr>
              <a:defRPr/>
            </a:pPr>
            <a:r>
              <a:rPr lang="nl-BE" sz="1700" i="1" dirty="0" err="1">
                <a:effectLst>
                  <a:outerShdw blurRad="38100" dist="38100" dir="2700000" algn="tl">
                    <a:srgbClr val="C0C0C0"/>
                  </a:outerShdw>
                </a:effectLst>
                <a:latin typeface="Arial" charset="0"/>
              </a:rPr>
              <a:t>waarden-normen</a:t>
            </a:r>
            <a:endParaRPr lang="nl-BE" sz="1700" i="1" dirty="0">
              <a:effectLst>
                <a:outerShdw blurRad="38100" dist="38100" dir="2700000" algn="tl">
                  <a:srgbClr val="C0C0C0"/>
                </a:outerShdw>
              </a:effectLst>
              <a:latin typeface="Arial" charset="0"/>
            </a:endParaRPr>
          </a:p>
          <a:p>
            <a:pPr>
              <a:defRPr/>
            </a:pPr>
            <a:r>
              <a:rPr lang="nl-BE" sz="600" dirty="0">
                <a:latin typeface="Arial" charset="0"/>
              </a:rPr>
              <a:t>rechtvaardigheid, </a:t>
            </a:r>
          </a:p>
          <a:p>
            <a:pPr>
              <a:defRPr/>
            </a:pPr>
            <a:r>
              <a:rPr lang="nl-BE" sz="600" dirty="0">
                <a:latin typeface="Arial" charset="0"/>
              </a:rPr>
              <a:t>gelijkheid of gelijkwaardigheid, </a:t>
            </a:r>
          </a:p>
          <a:p>
            <a:pPr>
              <a:defRPr/>
            </a:pPr>
            <a:r>
              <a:rPr lang="nl-BE" sz="600" dirty="0" err="1">
                <a:latin typeface="Arial" charset="0"/>
              </a:rPr>
              <a:t>sociaal-zijn</a:t>
            </a:r>
            <a:r>
              <a:rPr lang="nl-BE" sz="600" dirty="0">
                <a:latin typeface="Arial" charset="0"/>
              </a:rPr>
              <a:t>, </a:t>
            </a:r>
          </a:p>
          <a:p>
            <a:pPr>
              <a:defRPr/>
            </a:pPr>
            <a:r>
              <a:rPr lang="nl-BE" sz="600" dirty="0">
                <a:latin typeface="Arial" charset="0"/>
              </a:rPr>
              <a:t>verdraagzaamheid, </a:t>
            </a:r>
          </a:p>
          <a:p>
            <a:pPr>
              <a:defRPr/>
            </a:pPr>
            <a:r>
              <a:rPr lang="nl-BE" sz="600" dirty="0">
                <a:latin typeface="Arial" charset="0"/>
              </a:rPr>
              <a:t>geweldloosheid, </a:t>
            </a:r>
          </a:p>
          <a:p>
            <a:pPr>
              <a:defRPr/>
            </a:pPr>
            <a:r>
              <a:rPr lang="nl-BE" sz="600" dirty="0">
                <a:latin typeface="Arial" charset="0"/>
              </a:rPr>
              <a:t>Vrijheid/autonomie</a:t>
            </a:r>
          </a:p>
          <a:p>
            <a:pPr>
              <a:defRPr/>
            </a:pPr>
            <a:endParaRPr lang="nl-BE" sz="600" i="1" dirty="0">
              <a:effectLst>
                <a:outerShdw blurRad="38100" dist="38100" dir="2700000" algn="tl">
                  <a:srgbClr val="C0C0C0"/>
                </a:outerShdw>
              </a:effectLst>
              <a:latin typeface="Arial" charset="0"/>
            </a:endParaRPr>
          </a:p>
        </p:txBody>
      </p:sp>
      <p:sp>
        <p:nvSpPr>
          <p:cNvPr id="22554" name="Text Box 26"/>
          <p:cNvSpPr txBox="1">
            <a:spLocks noChangeArrowheads="1"/>
          </p:cNvSpPr>
          <p:nvPr/>
        </p:nvSpPr>
        <p:spPr bwMode="auto">
          <a:xfrm>
            <a:off x="5148263" y="3573463"/>
            <a:ext cx="1425575" cy="623887"/>
          </a:xfrm>
          <a:prstGeom prst="rect">
            <a:avLst/>
          </a:prstGeom>
          <a:noFill/>
          <a:ln w="9525">
            <a:noFill/>
            <a:miter lim="800000"/>
            <a:headEnd/>
            <a:tailEnd/>
          </a:ln>
          <a:effectLst/>
        </p:spPr>
        <p:txBody>
          <a:bodyPr>
            <a:spAutoFit/>
          </a:bodyPr>
          <a:lstStyle/>
          <a:p>
            <a:pPr>
              <a:spcBef>
                <a:spcPct val="50000"/>
              </a:spcBef>
              <a:defRPr/>
            </a:pPr>
            <a:r>
              <a:rPr lang="nl-BE" sz="1700" i="1" dirty="0">
                <a:effectLst>
                  <a:outerShdw blurRad="38100" dist="38100" dir="2700000" algn="tl">
                    <a:srgbClr val="C0C0C0"/>
                  </a:outerShdw>
                </a:effectLst>
                <a:latin typeface="Arial" charset="0"/>
              </a:rPr>
              <a:t>Zorg</a:t>
            </a:r>
          </a:p>
          <a:p>
            <a:pPr>
              <a:spcBef>
                <a:spcPct val="50000"/>
              </a:spcBef>
              <a:defRPr/>
            </a:pPr>
            <a:r>
              <a:rPr lang="nl-BE" sz="500" dirty="0">
                <a:latin typeface="Arial" charset="0"/>
              </a:rPr>
              <a:t>benaderen van het kind in zijn eigenheid met respect voor zijn persoon en </a:t>
            </a:r>
            <a:br>
              <a:rPr lang="nl-BE" sz="500" dirty="0">
                <a:latin typeface="Arial" charset="0"/>
              </a:rPr>
            </a:br>
            <a:r>
              <a:rPr lang="nl-BE" sz="500" dirty="0">
                <a:latin typeface="Arial" charset="0"/>
              </a:rPr>
              <a:t>zijn gevoelens, gedachten en verlangens</a:t>
            </a:r>
            <a:endParaRPr lang="nl-BE" sz="500" i="1" dirty="0">
              <a:effectLst>
                <a:outerShdw blurRad="38100" dist="38100" dir="2700000" algn="tl">
                  <a:srgbClr val="C0C0C0"/>
                </a:outerShdw>
              </a:effectLst>
              <a:latin typeface="Arial" charset="0"/>
            </a:endParaRPr>
          </a:p>
        </p:txBody>
      </p:sp>
      <p:sp>
        <p:nvSpPr>
          <p:cNvPr id="22555" name="Text Box 27"/>
          <p:cNvSpPr txBox="1">
            <a:spLocks noChangeArrowheads="1"/>
          </p:cNvSpPr>
          <p:nvPr/>
        </p:nvSpPr>
        <p:spPr bwMode="auto">
          <a:xfrm>
            <a:off x="5219700" y="5549900"/>
            <a:ext cx="1387475" cy="350838"/>
          </a:xfrm>
          <a:prstGeom prst="rect">
            <a:avLst/>
          </a:prstGeom>
          <a:noFill/>
          <a:ln w="9525">
            <a:noFill/>
            <a:miter lim="800000"/>
            <a:headEnd/>
            <a:tailEnd/>
          </a:ln>
          <a:effectLst/>
        </p:spPr>
        <p:txBody>
          <a:bodyPr wrap="none">
            <a:spAutoFit/>
          </a:bodyPr>
          <a:lstStyle/>
          <a:p>
            <a:pPr>
              <a:defRPr/>
            </a:pPr>
            <a:r>
              <a:rPr lang="nl-BE" sz="1700" i="1" dirty="0">
                <a:effectLst>
                  <a:outerShdw blurRad="38100" dist="38100" dir="2700000" algn="tl">
                    <a:srgbClr val="C0C0C0"/>
                  </a:outerShdw>
                </a:effectLst>
                <a:latin typeface="Arial" charset="0"/>
              </a:rPr>
              <a:t>welbevinden</a:t>
            </a:r>
          </a:p>
        </p:txBody>
      </p:sp>
      <p:cxnSp>
        <p:nvCxnSpPr>
          <p:cNvPr id="32792" name="AutoShape 28"/>
          <p:cNvCxnSpPr>
            <a:cxnSpLocks noChangeShapeType="1"/>
            <a:endCxn id="22553" idx="1"/>
          </p:cNvCxnSpPr>
          <p:nvPr/>
        </p:nvCxnSpPr>
        <p:spPr bwMode="auto">
          <a:xfrm rot="16200000" flipH="1">
            <a:off x="4730751" y="1835150"/>
            <a:ext cx="508000" cy="104775"/>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32793" name="AutoShape 30"/>
          <p:cNvCxnSpPr>
            <a:cxnSpLocks noChangeShapeType="1"/>
          </p:cNvCxnSpPr>
          <p:nvPr/>
        </p:nvCxnSpPr>
        <p:spPr bwMode="auto">
          <a:xfrm rot="16200000" flipH="1">
            <a:off x="4964113" y="3644900"/>
            <a:ext cx="184150" cy="104775"/>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32794" name="AutoShape 31"/>
          <p:cNvCxnSpPr>
            <a:cxnSpLocks noChangeShapeType="1"/>
          </p:cNvCxnSpPr>
          <p:nvPr/>
        </p:nvCxnSpPr>
        <p:spPr bwMode="auto">
          <a:xfrm rot="16200000" flipH="1">
            <a:off x="5108576" y="5589587"/>
            <a:ext cx="184150" cy="104775"/>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32795" name="Text Box 32"/>
          <p:cNvSpPr txBox="1">
            <a:spLocks noChangeArrowheads="1"/>
          </p:cNvSpPr>
          <p:nvPr/>
        </p:nvSpPr>
        <p:spPr bwMode="auto">
          <a:xfrm>
            <a:off x="827088" y="765175"/>
            <a:ext cx="2546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en-US" b="1"/>
              <a:t>Mix ?   Gehalte aan …</a:t>
            </a:r>
          </a:p>
        </p:txBody>
      </p:sp>
      <p:sp>
        <p:nvSpPr>
          <p:cNvPr id="32796" name="Text Box 33"/>
          <p:cNvSpPr txBox="1">
            <a:spLocks noChangeArrowheads="1"/>
          </p:cNvSpPr>
          <p:nvPr/>
        </p:nvSpPr>
        <p:spPr bwMode="auto">
          <a:xfrm>
            <a:off x="7288213" y="4941888"/>
            <a:ext cx="14557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en-US" sz="1400">
                <a:hlinkClick r:id="rId6"/>
              </a:rPr>
              <a:t>Bentham en Mill</a:t>
            </a:r>
            <a:endParaRPr lang="nl-BE" altLang="en-US" sz="1400"/>
          </a:p>
        </p:txBody>
      </p:sp>
      <p:sp>
        <p:nvSpPr>
          <p:cNvPr id="32797" name="Text Box 36"/>
          <p:cNvSpPr txBox="1">
            <a:spLocks noChangeArrowheads="1"/>
          </p:cNvSpPr>
          <p:nvPr/>
        </p:nvSpPr>
        <p:spPr bwMode="auto">
          <a:xfrm>
            <a:off x="7288213" y="5140325"/>
            <a:ext cx="11493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en-US" sz="1400">
                <a:hlinkClick r:id="rId7"/>
              </a:rPr>
              <a:t>Singer</a:t>
            </a:r>
            <a:r>
              <a:rPr lang="nl-BE" altLang="en-US" sz="1400"/>
              <a:t> </a:t>
            </a:r>
            <a:r>
              <a:rPr lang="nl-BE" altLang="en-US" sz="1400">
                <a:hlinkClick r:id="rId8"/>
              </a:rPr>
              <a:t>____</a:t>
            </a:r>
            <a:endParaRPr lang="nl-NL" altLang="en-US" sz="1400"/>
          </a:p>
        </p:txBody>
      </p:sp>
      <p:cxnSp>
        <p:nvCxnSpPr>
          <p:cNvPr id="33" name="Rechte verbindingslijn met pijl 32">
            <a:hlinkClick r:id="rId9"/>
          </p:cNvPr>
          <p:cNvCxnSpPr/>
          <p:nvPr/>
        </p:nvCxnSpPr>
        <p:spPr>
          <a:xfrm>
            <a:off x="8388350" y="5373688"/>
            <a:ext cx="611188" cy="0"/>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35" name="Rechte verbindingslijn met pijl 34">
            <a:hlinkClick r:id="rId10"/>
          </p:cNvPr>
          <p:cNvCxnSpPr/>
          <p:nvPr/>
        </p:nvCxnSpPr>
        <p:spPr>
          <a:xfrm>
            <a:off x="8316913" y="1196975"/>
            <a:ext cx="647700" cy="0"/>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32802" name="Tekstvak 33"/>
          <p:cNvSpPr txBox="1">
            <a:spLocks noChangeArrowheads="1"/>
          </p:cNvSpPr>
          <p:nvPr/>
        </p:nvSpPr>
        <p:spPr bwMode="auto">
          <a:xfrm>
            <a:off x="6011863" y="1916113"/>
            <a:ext cx="1047750"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en-US" sz="500"/>
              <a:t>delen met elkaar, </a:t>
            </a:r>
          </a:p>
          <a:p>
            <a:pPr eaLnBrk="1" hangingPunct="1"/>
            <a:r>
              <a:rPr lang="nl-BE" altLang="en-US" sz="500"/>
              <a:t>geen onderscheid maken, ie</a:t>
            </a:r>
          </a:p>
          <a:p>
            <a:pPr eaLnBrk="1" hangingPunct="1"/>
            <a:r>
              <a:rPr lang="nl-BE" altLang="en-US" sz="500"/>
              <a:t>dereen gelijke kansen bieden, </a:t>
            </a:r>
          </a:p>
          <a:p>
            <a:pPr eaLnBrk="1" hangingPunct="1"/>
            <a:r>
              <a:rPr lang="nl-BE" altLang="en-US" sz="500"/>
              <a:t>met elkaar rekening houden, </a:t>
            </a:r>
          </a:p>
          <a:p>
            <a:pPr eaLnBrk="1" hangingPunct="1"/>
            <a:r>
              <a:rPr lang="nl-BE" altLang="en-US" sz="500"/>
              <a:t>verschil respecteren, </a:t>
            </a:r>
          </a:p>
          <a:p>
            <a:pPr eaLnBrk="1" hangingPunct="1"/>
            <a:r>
              <a:rPr lang="nl-BE" altLang="en-US" sz="500"/>
              <a:t>geen schade toebrengen, </a:t>
            </a:r>
          </a:p>
          <a:p>
            <a:pPr eaLnBrk="1" hangingPunct="1"/>
            <a:r>
              <a:rPr lang="nl-BE" altLang="en-US" sz="500"/>
              <a:t>niet vervallen in extremen</a:t>
            </a:r>
          </a:p>
        </p:txBody>
      </p:sp>
      <p:sp>
        <p:nvSpPr>
          <p:cNvPr id="32803" name="Tekstvak 35"/>
          <p:cNvSpPr txBox="1">
            <a:spLocks noChangeArrowheads="1"/>
          </p:cNvSpPr>
          <p:nvPr/>
        </p:nvSpPr>
        <p:spPr bwMode="auto">
          <a:xfrm>
            <a:off x="5148263" y="4221163"/>
            <a:ext cx="692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en-US" sz="600"/>
              <a:t>betrokkenheid,</a:t>
            </a:r>
          </a:p>
          <a:p>
            <a:pPr eaLnBrk="1" hangingPunct="1"/>
            <a:r>
              <a:rPr lang="nl-BE" altLang="en-US" sz="600"/>
              <a:t>tederheid,</a:t>
            </a:r>
          </a:p>
          <a:p>
            <a:pPr eaLnBrk="1" hangingPunct="1"/>
            <a:r>
              <a:rPr lang="nl-BE" altLang="en-US" sz="600"/>
              <a:t>pacificatie</a:t>
            </a:r>
          </a:p>
        </p:txBody>
      </p:sp>
      <p:sp>
        <p:nvSpPr>
          <p:cNvPr id="32804" name="Tekstvak 36"/>
          <p:cNvSpPr txBox="1">
            <a:spLocks noChangeArrowheads="1"/>
          </p:cNvSpPr>
          <p:nvPr/>
        </p:nvSpPr>
        <p:spPr bwMode="auto">
          <a:xfrm>
            <a:off x="5867400" y="4221163"/>
            <a:ext cx="79692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en-US" sz="600"/>
              <a:t>sensitiviteit,</a:t>
            </a:r>
          </a:p>
          <a:p>
            <a:pPr eaLnBrk="1" hangingPunct="1"/>
            <a:r>
              <a:rPr lang="nl-BE" altLang="en-US" sz="600"/>
              <a:t>expressivitieit,</a:t>
            </a:r>
          </a:p>
          <a:p>
            <a:pPr eaLnBrk="1" hangingPunct="1"/>
            <a:r>
              <a:rPr lang="nl-BE" altLang="en-US" sz="600"/>
              <a:t>relatiegerichtheid,</a:t>
            </a:r>
          </a:p>
          <a:p>
            <a:pPr eaLnBrk="1" hangingPunct="1"/>
            <a:r>
              <a:rPr lang="nl-BE" altLang="en-US" sz="600"/>
              <a:t>responsiviteit,</a:t>
            </a:r>
          </a:p>
          <a:p>
            <a:pPr eaLnBrk="1" hangingPunct="1"/>
            <a:r>
              <a:rPr lang="nl-BE" altLang="en-US" sz="600"/>
              <a:t>zorgzaamheid</a:t>
            </a:r>
          </a:p>
        </p:txBody>
      </p:sp>
      <p:sp>
        <p:nvSpPr>
          <p:cNvPr id="5" name="Rechthoek 4"/>
          <p:cNvSpPr/>
          <p:nvPr/>
        </p:nvSpPr>
        <p:spPr>
          <a:xfrm>
            <a:off x="6349" y="-7962"/>
            <a:ext cx="12367079" cy="725511"/>
          </a:xfrm>
          <a:prstGeom prst="rect">
            <a:avLst/>
          </a:prstGeom>
          <a:solidFill>
            <a:srgbClr val="DD46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a:t>Criteria wenselijkheid en grensoverschrijdend gedrag</a:t>
            </a:r>
            <a:endParaRPr lang="nl-BE" sz="3200"/>
          </a:p>
        </p:txBody>
      </p:sp>
      <p:sp>
        <p:nvSpPr>
          <p:cNvPr id="36" name="Tekstvak 35"/>
          <p:cNvSpPr txBox="1"/>
          <p:nvPr/>
        </p:nvSpPr>
        <p:spPr>
          <a:xfrm>
            <a:off x="8913559" y="1245055"/>
            <a:ext cx="6191250" cy="215444"/>
          </a:xfrm>
          <a:prstGeom prst="rect">
            <a:avLst/>
          </a:prstGeom>
          <a:noFill/>
        </p:spPr>
        <p:txBody>
          <a:bodyPr wrap="square">
            <a:spAutoFit/>
          </a:bodyPr>
          <a:lstStyle/>
          <a:p>
            <a:r>
              <a:rPr lang="nl-BE" sz="800" dirty="0"/>
              <a:t>https://youtu.be/GPWpvpgZY9g</a:t>
            </a:r>
          </a:p>
        </p:txBody>
      </p:sp>
    </p:spTree>
    <p:extLst>
      <p:ext uri="{BB962C8B-B14F-4D97-AF65-F5344CB8AC3E}">
        <p14:creationId xmlns:p14="http://schemas.microsoft.com/office/powerpoint/2010/main" val="17953391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3" y="1916113"/>
            <a:ext cx="3971926"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8763" y="1773238"/>
            <a:ext cx="3971925"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4" name="Text Box 6"/>
          <p:cNvSpPr txBox="1">
            <a:spLocks noChangeArrowheads="1"/>
          </p:cNvSpPr>
          <p:nvPr/>
        </p:nvSpPr>
        <p:spPr bwMode="auto">
          <a:xfrm>
            <a:off x="1835150" y="1844675"/>
            <a:ext cx="2647950" cy="528638"/>
          </a:xfrm>
          <a:prstGeom prst="rect">
            <a:avLst/>
          </a:prstGeom>
          <a:solidFill>
            <a:srgbClr val="FF9900"/>
          </a:solidFill>
          <a:ln w="9525">
            <a:solidFill>
              <a:schemeClr val="accent1"/>
            </a:solidFill>
            <a:miter lim="800000"/>
            <a:headEnd/>
            <a:tailEnd/>
          </a:ln>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en-US" sz="2800" b="1">
                <a:solidFill>
                  <a:srgbClr val="66CCFF"/>
                </a:solidFill>
                <a:latin typeface="Verdana" panose="020B0604030504040204" pitchFamily="34" charset="0"/>
              </a:rPr>
              <a:t>GELIJKHEID</a:t>
            </a:r>
            <a:endParaRPr lang="nl-NL" altLang="en-US" sz="2800" b="1">
              <a:solidFill>
                <a:srgbClr val="66CCFF"/>
              </a:solidFill>
              <a:latin typeface="Verdana" panose="020B0604030504040204" pitchFamily="34" charset="0"/>
            </a:endParaRPr>
          </a:p>
        </p:txBody>
      </p:sp>
      <p:sp>
        <p:nvSpPr>
          <p:cNvPr id="92165" name="Text Box 7"/>
          <p:cNvSpPr txBox="1">
            <a:spLocks noChangeArrowheads="1"/>
          </p:cNvSpPr>
          <p:nvPr/>
        </p:nvSpPr>
        <p:spPr bwMode="auto">
          <a:xfrm>
            <a:off x="1042988" y="3716338"/>
            <a:ext cx="3241675" cy="528637"/>
          </a:xfrm>
          <a:prstGeom prst="rect">
            <a:avLst/>
          </a:prstGeom>
          <a:solidFill>
            <a:srgbClr val="FF9900"/>
          </a:solidFill>
          <a:ln w="9525">
            <a:solidFill>
              <a:schemeClr val="accent1"/>
            </a:solidFill>
            <a:miter lim="800000"/>
            <a:headEnd/>
            <a:tailEnd/>
          </a:ln>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en-US" sz="2800" b="1">
                <a:solidFill>
                  <a:srgbClr val="66CCFF"/>
                </a:solidFill>
                <a:latin typeface="Verdana" panose="020B0604030504040204" pitchFamily="34" charset="0"/>
              </a:rPr>
              <a:t>UNIFORMITEIT</a:t>
            </a:r>
            <a:endParaRPr lang="nl-NL" altLang="en-US" sz="2800" b="1">
              <a:solidFill>
                <a:srgbClr val="66CCFF"/>
              </a:solidFill>
              <a:latin typeface="Verdana" panose="020B0604030504040204" pitchFamily="34" charset="0"/>
            </a:endParaRPr>
          </a:p>
        </p:txBody>
      </p:sp>
      <p:sp>
        <p:nvSpPr>
          <p:cNvPr id="92166" name="Text Box 8"/>
          <p:cNvSpPr txBox="1">
            <a:spLocks noChangeArrowheads="1"/>
          </p:cNvSpPr>
          <p:nvPr/>
        </p:nvSpPr>
        <p:spPr bwMode="auto">
          <a:xfrm>
            <a:off x="5795963" y="2060575"/>
            <a:ext cx="2843212" cy="528638"/>
          </a:xfrm>
          <a:prstGeom prst="rect">
            <a:avLst/>
          </a:prstGeom>
          <a:solidFill>
            <a:srgbClr val="FF9900"/>
          </a:solidFill>
          <a:ln w="9525">
            <a:solidFill>
              <a:schemeClr val="accent1"/>
            </a:solidFill>
            <a:miter lim="800000"/>
            <a:headEnd/>
            <a:tailEnd/>
          </a:ln>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en-US" sz="2800" b="1">
                <a:solidFill>
                  <a:srgbClr val="66CCFF"/>
                </a:solidFill>
                <a:latin typeface="Verdana" panose="020B0604030504040204" pitchFamily="34" charset="0"/>
              </a:rPr>
              <a:t>DIVERSITEIT</a:t>
            </a:r>
            <a:endParaRPr lang="nl-NL" altLang="en-US" sz="2800" b="1">
              <a:solidFill>
                <a:srgbClr val="66CCFF"/>
              </a:solidFill>
              <a:latin typeface="Verdana" panose="020B0604030504040204" pitchFamily="34" charset="0"/>
            </a:endParaRPr>
          </a:p>
        </p:txBody>
      </p:sp>
      <p:sp>
        <p:nvSpPr>
          <p:cNvPr id="92167" name="Text Box 9"/>
          <p:cNvSpPr txBox="1">
            <a:spLocks noChangeArrowheads="1"/>
          </p:cNvSpPr>
          <p:nvPr/>
        </p:nvSpPr>
        <p:spPr bwMode="auto">
          <a:xfrm>
            <a:off x="5219700" y="3716338"/>
            <a:ext cx="3603625" cy="528637"/>
          </a:xfrm>
          <a:prstGeom prst="rect">
            <a:avLst/>
          </a:prstGeom>
          <a:solidFill>
            <a:srgbClr val="FF9900"/>
          </a:solidFill>
          <a:ln w="9525">
            <a:solidFill>
              <a:schemeClr val="accent1"/>
            </a:solidFill>
            <a:miter lim="800000"/>
            <a:headEnd/>
            <a:tailEnd/>
          </a:ln>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en-US" sz="2800" b="1">
                <a:solidFill>
                  <a:srgbClr val="66CCFF"/>
                </a:solidFill>
                <a:latin typeface="Verdana" panose="020B0604030504040204" pitchFamily="34" charset="0"/>
              </a:rPr>
              <a:t>DIFFERENTIATIE</a:t>
            </a:r>
            <a:endParaRPr lang="nl-NL" altLang="en-US" sz="2800" b="1">
              <a:solidFill>
                <a:srgbClr val="66CCFF"/>
              </a:solidFill>
              <a:latin typeface="Verdana" panose="020B0604030504040204" pitchFamily="34" charset="0"/>
            </a:endParaRPr>
          </a:p>
        </p:txBody>
      </p:sp>
      <p:sp>
        <p:nvSpPr>
          <p:cNvPr id="92168" name="Text Box 10"/>
          <p:cNvSpPr txBox="1">
            <a:spLocks noChangeArrowheads="1"/>
          </p:cNvSpPr>
          <p:nvPr/>
        </p:nvSpPr>
        <p:spPr bwMode="auto">
          <a:xfrm rot="5400000">
            <a:off x="-2471737" y="3271838"/>
            <a:ext cx="5908675" cy="466725"/>
          </a:xfrm>
          <a:prstGeom prst="rect">
            <a:avLst/>
          </a:prstGeom>
          <a:solidFill>
            <a:srgbClr val="FF9900"/>
          </a:solidFill>
          <a:ln w="9525">
            <a:solidFill>
              <a:schemeClr val="accent1"/>
            </a:solidFill>
            <a:miter lim="800000"/>
            <a:headEnd/>
            <a:tailEnd/>
          </a:ln>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en-US" sz="2400" b="1">
                <a:solidFill>
                  <a:schemeClr val="accent2"/>
                </a:solidFill>
              </a:rPr>
              <a:t>ZO DENKEN    =    ZO DOEN  =  ZO ZIJN</a:t>
            </a:r>
            <a:endParaRPr lang="nl-NL" altLang="en-US" sz="2400" b="1">
              <a:solidFill>
                <a:schemeClr val="accent2"/>
              </a:solidFill>
            </a:endParaRPr>
          </a:p>
        </p:txBody>
      </p:sp>
      <p:sp>
        <p:nvSpPr>
          <p:cNvPr id="92169" name="Line 11"/>
          <p:cNvSpPr>
            <a:spLocks noChangeShapeType="1"/>
          </p:cNvSpPr>
          <p:nvPr/>
        </p:nvSpPr>
        <p:spPr bwMode="auto">
          <a:xfrm>
            <a:off x="3276600" y="6237288"/>
            <a:ext cx="194468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2170" name="Text Box 12"/>
          <p:cNvSpPr txBox="1">
            <a:spLocks noChangeArrowheads="1"/>
          </p:cNvSpPr>
          <p:nvPr/>
        </p:nvSpPr>
        <p:spPr bwMode="auto">
          <a:xfrm>
            <a:off x="2484438" y="6381750"/>
            <a:ext cx="3587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en-US"/>
              <a:t>VAN VROEGER           NAAR NU</a:t>
            </a:r>
            <a:endParaRPr lang="nl-NL" altLang="en-US"/>
          </a:p>
        </p:txBody>
      </p:sp>
      <p:sp>
        <p:nvSpPr>
          <p:cNvPr id="92171" name="Text Box 13"/>
          <p:cNvSpPr txBox="1">
            <a:spLocks noChangeArrowheads="1"/>
          </p:cNvSpPr>
          <p:nvPr/>
        </p:nvSpPr>
        <p:spPr bwMode="auto">
          <a:xfrm>
            <a:off x="611188" y="5421313"/>
            <a:ext cx="2170112" cy="528637"/>
          </a:xfrm>
          <a:prstGeom prst="rect">
            <a:avLst/>
          </a:prstGeom>
          <a:solidFill>
            <a:srgbClr val="FF9900"/>
          </a:solidFill>
          <a:ln w="9525">
            <a:solidFill>
              <a:schemeClr val="accent1"/>
            </a:solidFill>
            <a:miter lim="800000"/>
            <a:headEnd/>
            <a:tailEnd/>
          </a:ln>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en-US" sz="2800" b="1">
                <a:solidFill>
                  <a:srgbClr val="66CCFF"/>
                </a:solidFill>
                <a:latin typeface="Verdana" panose="020B0604030504040204" pitchFamily="34" charset="0"/>
              </a:rPr>
              <a:t>EXCLUSIE</a:t>
            </a:r>
            <a:endParaRPr lang="nl-NL" altLang="en-US" sz="2800" b="1">
              <a:solidFill>
                <a:srgbClr val="66CCFF"/>
              </a:solidFill>
              <a:latin typeface="Verdana" panose="020B0604030504040204" pitchFamily="34" charset="0"/>
            </a:endParaRPr>
          </a:p>
        </p:txBody>
      </p:sp>
      <p:sp>
        <p:nvSpPr>
          <p:cNvPr id="92172" name="Text Box 14"/>
          <p:cNvSpPr txBox="1">
            <a:spLocks noChangeArrowheads="1"/>
          </p:cNvSpPr>
          <p:nvPr/>
        </p:nvSpPr>
        <p:spPr bwMode="auto">
          <a:xfrm>
            <a:off x="4932363" y="5373688"/>
            <a:ext cx="2151062" cy="528637"/>
          </a:xfrm>
          <a:prstGeom prst="rect">
            <a:avLst/>
          </a:prstGeom>
          <a:solidFill>
            <a:srgbClr val="FF9900"/>
          </a:solidFill>
          <a:ln w="9525">
            <a:solidFill>
              <a:schemeClr val="accent1"/>
            </a:solidFill>
            <a:miter lim="800000"/>
            <a:headEnd/>
            <a:tailEnd/>
          </a:ln>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en-US" sz="2800" b="1">
                <a:solidFill>
                  <a:srgbClr val="66CCFF"/>
                </a:solidFill>
                <a:latin typeface="Verdana" panose="020B0604030504040204" pitchFamily="34" charset="0"/>
              </a:rPr>
              <a:t>INCLUSIE</a:t>
            </a:r>
            <a:endParaRPr lang="nl-NL" altLang="en-US" sz="2800" b="1">
              <a:solidFill>
                <a:srgbClr val="66CCFF"/>
              </a:solidFill>
              <a:latin typeface="Verdana" panose="020B0604030504040204" pitchFamily="34" charset="0"/>
            </a:endParaRPr>
          </a:p>
        </p:txBody>
      </p:sp>
      <p:sp>
        <p:nvSpPr>
          <p:cNvPr id="3" name="Titel 2"/>
          <p:cNvSpPr>
            <a:spLocks noGrp="1"/>
          </p:cNvSpPr>
          <p:nvPr>
            <p:ph type="title"/>
          </p:nvPr>
        </p:nvSpPr>
        <p:spPr>
          <a:xfrm>
            <a:off x="1126671" y="-212435"/>
            <a:ext cx="10744200" cy="1228436"/>
          </a:xfrm>
        </p:spPr>
        <p:txBody>
          <a:bodyPr/>
          <a:lstStyle/>
          <a:p>
            <a:r>
              <a:rPr lang="nl-NL"/>
              <a:t>Evolutie leefwereld en leeromgeving</a:t>
            </a:r>
            <a:endParaRPr lang="nl-BE"/>
          </a:p>
        </p:txBody>
      </p:sp>
    </p:spTree>
    <p:extLst>
      <p:ext uri="{BB962C8B-B14F-4D97-AF65-F5344CB8AC3E}">
        <p14:creationId xmlns:p14="http://schemas.microsoft.com/office/powerpoint/2010/main" val="23022176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rot="10800000" flipV="1">
            <a:off x="763813" y="1952658"/>
            <a:ext cx="2619830" cy="4247317"/>
          </a:xfrm>
          <a:prstGeom prst="rect">
            <a:avLst/>
          </a:prstGeom>
          <a:ln/>
        </p:spPr>
        <p:style>
          <a:lnRef idx="1">
            <a:schemeClr val="accent2"/>
          </a:lnRef>
          <a:fillRef idx="3">
            <a:schemeClr val="accent2"/>
          </a:fillRef>
          <a:effectRef idx="2">
            <a:schemeClr val="accent2"/>
          </a:effectRef>
          <a:fontRef idx="minor">
            <a:schemeClr val="lt1"/>
          </a:fontRef>
        </p:style>
        <p:txBody>
          <a:bodyPr wrap="square" rtlCol="0">
            <a:spAutoFit/>
          </a:bodyPr>
          <a:lstStyle/>
          <a:p>
            <a:pPr algn="l"/>
            <a:r>
              <a:rPr lang="nl-NL"/>
              <a:t>Psychologisering</a:t>
            </a:r>
          </a:p>
          <a:p>
            <a:pPr algn="l"/>
            <a:endParaRPr lang="nl-NL"/>
          </a:p>
          <a:p>
            <a:pPr algn="l"/>
            <a:r>
              <a:rPr lang="nl-NL"/>
              <a:t>Pedagogisering</a:t>
            </a:r>
          </a:p>
          <a:p>
            <a:pPr algn="l"/>
            <a:endParaRPr lang="nl-NL"/>
          </a:p>
          <a:p>
            <a:pPr algn="l"/>
            <a:r>
              <a:rPr lang="nl-NL"/>
              <a:t>Psychiatrisering</a:t>
            </a:r>
          </a:p>
          <a:p>
            <a:pPr algn="l"/>
            <a:endParaRPr lang="nl-NL"/>
          </a:p>
          <a:p>
            <a:pPr algn="l"/>
            <a:r>
              <a:rPr lang="nl-NL"/>
              <a:t>Sociologisering</a:t>
            </a:r>
          </a:p>
          <a:p>
            <a:pPr algn="l"/>
            <a:endParaRPr lang="nl-NL"/>
          </a:p>
          <a:p>
            <a:pPr algn="l"/>
            <a:r>
              <a:rPr lang="nl-NL"/>
              <a:t>Moralisering</a:t>
            </a:r>
          </a:p>
          <a:p>
            <a:pPr algn="l"/>
            <a:endParaRPr lang="nl-NL"/>
          </a:p>
          <a:p>
            <a:pPr algn="l"/>
            <a:r>
              <a:rPr lang="nl-NL"/>
              <a:t>Juridisering</a:t>
            </a:r>
          </a:p>
          <a:p>
            <a:pPr algn="l"/>
            <a:endParaRPr lang="nl-NL"/>
          </a:p>
          <a:p>
            <a:pPr algn="l"/>
            <a:r>
              <a:rPr lang="nl-NL"/>
              <a:t>Criminologisering</a:t>
            </a:r>
          </a:p>
          <a:p>
            <a:pPr algn="l"/>
            <a:endParaRPr lang="nl-NL"/>
          </a:p>
          <a:p>
            <a:pPr algn="l"/>
            <a:r>
              <a:rPr lang="nl-NL"/>
              <a:t>Mediatisering</a:t>
            </a:r>
            <a:endParaRPr lang="nl-BE"/>
          </a:p>
        </p:txBody>
      </p:sp>
      <p:sp>
        <p:nvSpPr>
          <p:cNvPr id="4" name="Titel 3"/>
          <p:cNvSpPr>
            <a:spLocks noGrp="1"/>
          </p:cNvSpPr>
          <p:nvPr>
            <p:ph type="title"/>
          </p:nvPr>
        </p:nvSpPr>
        <p:spPr/>
        <p:txBody>
          <a:bodyPr/>
          <a:lstStyle/>
          <a:p>
            <a:r>
              <a:rPr lang="nl-NL"/>
              <a:t>Verwetenschappelijking pestproblematiek en haar grenzen</a:t>
            </a:r>
            <a:endParaRPr lang="nl-BE"/>
          </a:p>
        </p:txBody>
      </p:sp>
      <p:sp>
        <p:nvSpPr>
          <p:cNvPr id="5" name="Tekstvak 4"/>
          <p:cNvSpPr txBox="1"/>
          <p:nvPr/>
        </p:nvSpPr>
        <p:spPr>
          <a:xfrm>
            <a:off x="4864100" y="2591216"/>
            <a:ext cx="5713186" cy="1754326"/>
          </a:xfrm>
          <a:prstGeom prst="rect">
            <a:avLst/>
          </a:prstGeom>
          <a:noFill/>
        </p:spPr>
        <p:txBody>
          <a:bodyPr wrap="square" rtlCol="0">
            <a:spAutoFit/>
          </a:bodyPr>
          <a:lstStyle/>
          <a:p>
            <a:pPr algn="l"/>
            <a:r>
              <a:rPr lang="nl-NL"/>
              <a:t>Realiteit 》 Wetenschap</a:t>
            </a:r>
          </a:p>
          <a:p>
            <a:pPr algn="l"/>
            <a:endParaRPr lang="nl-NL"/>
          </a:p>
          <a:p>
            <a:pPr algn="l"/>
            <a:r>
              <a:rPr lang="nl-NL"/>
              <a:t>Wetenschap is een voorstelling van de realiteit,</a:t>
            </a:r>
          </a:p>
          <a:p>
            <a:pPr algn="l"/>
            <a:r>
              <a:rPr lang="nl-NL"/>
              <a:t>niet de vervanger ervan</a:t>
            </a:r>
          </a:p>
          <a:p>
            <a:pPr algn="l"/>
            <a:endParaRPr lang="nl-NL"/>
          </a:p>
          <a:p>
            <a:pPr algn="l"/>
            <a:r>
              <a:rPr lang="nl-NL"/>
              <a:t>Meestal eenzijdige en beperkte invalshoek</a:t>
            </a:r>
            <a:endParaRPr lang="nl-BE"/>
          </a:p>
        </p:txBody>
      </p:sp>
      <p:sp>
        <p:nvSpPr>
          <p:cNvPr id="3" name=" 123"/>
          <p:cNvSpPr txBox="1">
            <a:spLocks/>
          </p:cNvSpPr>
          <p:nvPr/>
        </p:nvSpPr>
        <p:spPr bwMode="auto">
          <a:xfrm>
            <a:off x="9946821" y="3315437"/>
            <a:ext cx="1659641" cy="2628900"/>
          </a:xfrm>
          <a:prstGeom prst="rect">
            <a:avLst/>
          </a:prstGeom>
          <a:ln/>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rot="0" vert="horz" wrap="square" lIns="91440" tIns="45720" rIns="91440" bIns="45720" anchor="t" anchorCtr="0" upright="1">
            <a:noAutofit/>
          </a:bodyPr>
          <a:lstStyle/>
          <a:p>
            <a:pPr>
              <a:lnSpc>
                <a:spcPct val="150000"/>
              </a:lnSpc>
              <a:spcAft>
                <a:spcPts val="0"/>
              </a:spcAft>
            </a:pPr>
            <a:r>
              <a:rPr lang="nl-BE" sz="1200" dirty="0">
                <a:effectLst/>
                <a:latin typeface="Times New Roman" panose="02020603050405020304" pitchFamily="18" charset="0"/>
                <a:ea typeface="Times New Roman" panose="02020603050405020304" pitchFamily="18" charset="0"/>
              </a:rPr>
              <a:t>De </a:t>
            </a:r>
            <a:r>
              <a:rPr lang="nl-BE" sz="1200" dirty="0" err="1">
                <a:effectLst/>
                <a:latin typeface="Times New Roman" panose="02020603050405020304" pitchFamily="18" charset="0"/>
                <a:ea typeface="Times New Roman" panose="02020603050405020304" pitchFamily="18" charset="0"/>
              </a:rPr>
              <a:t>verwetenschappelij-king</a:t>
            </a:r>
            <a:r>
              <a:rPr lang="nl-BE" sz="1200" dirty="0">
                <a:effectLst/>
                <a:latin typeface="Times New Roman" panose="02020603050405020304" pitchFamily="18" charset="0"/>
                <a:ea typeface="Times New Roman" panose="02020603050405020304" pitchFamily="18" charset="0"/>
              </a:rPr>
              <a:t> en </a:t>
            </a:r>
            <a:r>
              <a:rPr lang="nl-BE" sz="1200" dirty="0" err="1">
                <a:effectLst/>
                <a:latin typeface="Times New Roman" panose="02020603050405020304" pitchFamily="18" charset="0"/>
                <a:ea typeface="Times New Roman" panose="02020603050405020304" pitchFamily="18" charset="0"/>
              </a:rPr>
              <a:t>professionalise-ring</a:t>
            </a:r>
            <a:r>
              <a:rPr lang="nl-BE" sz="1200" dirty="0">
                <a:effectLst/>
                <a:latin typeface="Times New Roman" panose="02020603050405020304" pitchFamily="18" charset="0"/>
                <a:ea typeface="Times New Roman" panose="02020603050405020304" pitchFamily="18" charset="0"/>
              </a:rPr>
              <a:t> in onze </a:t>
            </a:r>
            <a:r>
              <a:rPr lang="nl-BE" sz="1200" dirty="0" err="1">
                <a:effectLst/>
                <a:latin typeface="Times New Roman" panose="02020603050405020304" pitchFamily="18" charset="0"/>
                <a:ea typeface="Times New Roman" panose="02020603050405020304" pitchFamily="18" charset="0"/>
              </a:rPr>
              <a:t>samenle-ving</a:t>
            </a:r>
            <a:r>
              <a:rPr lang="nl-BE" sz="1200" dirty="0">
                <a:effectLst/>
                <a:latin typeface="Times New Roman" panose="02020603050405020304" pitchFamily="18" charset="0"/>
                <a:ea typeface="Times New Roman" panose="02020603050405020304" pitchFamily="18" charset="0"/>
              </a:rPr>
              <a:t> creëren een druk. </a:t>
            </a:r>
          </a:p>
          <a:p>
            <a:pPr>
              <a:lnSpc>
                <a:spcPct val="150000"/>
              </a:lnSpc>
              <a:spcAft>
                <a:spcPts val="0"/>
              </a:spcAft>
            </a:pPr>
            <a:r>
              <a:rPr lang="nl-BE" sz="1200" dirty="0">
                <a:effectLst/>
                <a:latin typeface="Times New Roman" panose="02020603050405020304" pitchFamily="18" charset="0"/>
                <a:ea typeface="Times New Roman" panose="02020603050405020304" pitchFamily="18" charset="0"/>
              </a:rPr>
              <a:t> </a:t>
            </a:r>
          </a:p>
          <a:p>
            <a:pPr>
              <a:lnSpc>
                <a:spcPct val="150000"/>
              </a:lnSpc>
              <a:spcAft>
                <a:spcPts val="0"/>
              </a:spcAft>
            </a:pPr>
            <a:r>
              <a:rPr lang="nl-BE" sz="1200" dirty="0">
                <a:effectLst/>
                <a:latin typeface="Times New Roman" panose="02020603050405020304" pitchFamily="18" charset="0"/>
                <a:ea typeface="Times New Roman" panose="02020603050405020304" pitchFamily="18" charset="0"/>
              </a:rPr>
              <a:t>Matiging en dienstbaar- </a:t>
            </a:r>
            <a:r>
              <a:rPr lang="nl-BE" sz="1200" dirty="0" err="1">
                <a:effectLst/>
                <a:latin typeface="Times New Roman" panose="02020603050405020304" pitchFamily="18" charset="0"/>
                <a:ea typeface="Times New Roman" panose="02020603050405020304" pitchFamily="18" charset="0"/>
              </a:rPr>
              <a:t>heid</a:t>
            </a:r>
            <a:r>
              <a:rPr lang="nl-BE" sz="1200" dirty="0">
                <a:effectLst/>
                <a:latin typeface="Times New Roman" panose="02020603050405020304" pitchFamily="18" charset="0"/>
                <a:ea typeface="Times New Roman" panose="02020603050405020304" pitchFamily="18" charset="0"/>
              </a:rPr>
              <a:t> dringen zich op.</a:t>
            </a:r>
          </a:p>
        </p:txBody>
      </p:sp>
      <p:sp>
        <p:nvSpPr>
          <p:cNvPr id="8" name="Tekstvak 7"/>
          <p:cNvSpPr txBox="1"/>
          <p:nvPr/>
        </p:nvSpPr>
        <p:spPr>
          <a:xfrm>
            <a:off x="9511846" y="752329"/>
            <a:ext cx="1841954" cy="1200329"/>
          </a:xfrm>
          <a:prstGeom prst="rect">
            <a:avLst/>
          </a:prstGeom>
          <a:solidFill>
            <a:schemeClr val="accent2">
              <a:lumMod val="10000"/>
              <a:lumOff val="90000"/>
            </a:schemeClr>
          </a:solidFill>
        </p:spPr>
        <p:txBody>
          <a:bodyPr wrap="square" rtlCol="0">
            <a:spAutoFit/>
          </a:bodyPr>
          <a:lstStyle/>
          <a:p>
            <a:pPr algn="l"/>
            <a:r>
              <a:rPr lang="nl-NL"/>
              <a:t>Pleidooi experts voor Vlaams Kenniscentrum (Cyber)Pesten</a:t>
            </a:r>
            <a:endParaRPr lang="nl-BE"/>
          </a:p>
        </p:txBody>
      </p:sp>
      <p:pic>
        <p:nvPicPr>
          <p:cNvPr id="6"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69211" y="4736935"/>
            <a:ext cx="1950720" cy="1463040"/>
          </a:xfrm>
          <a:prstGeom prst="rect">
            <a:avLst/>
          </a:prstGeom>
        </p:spPr>
      </p:pic>
      <p:sp>
        <p:nvSpPr>
          <p:cNvPr id="7" name="Tekstvak 6"/>
          <p:cNvSpPr txBox="1"/>
          <p:nvPr/>
        </p:nvSpPr>
        <p:spPr>
          <a:xfrm>
            <a:off x="4367184" y="6268202"/>
            <a:ext cx="7540833" cy="646331"/>
          </a:xfrm>
          <a:prstGeom prst="rect">
            <a:avLst/>
          </a:prstGeom>
          <a:noFill/>
        </p:spPr>
        <p:txBody>
          <a:bodyPr wrap="square" rtlCol="0">
            <a:spAutoFit/>
          </a:bodyPr>
          <a:lstStyle/>
          <a:p>
            <a:r>
              <a:rPr lang="nl-NL" dirty="0"/>
              <a:t>Illustratie : </a:t>
            </a:r>
            <a:r>
              <a:rPr lang="nl-BE" sz="1400" dirty="0">
                <a:hlinkClick r:id="rId3"/>
              </a:rPr>
              <a:t>http://www.mediawijs.be/</a:t>
            </a:r>
            <a:r>
              <a:rPr lang="nl-BE" sz="800" dirty="0">
                <a:hlinkClick r:id="rId3"/>
              </a:rPr>
              <a:t>dossiers/dossier-cyberpesten/wetenschappelijk-onderzoek-en-anti-cyberpestprogrammas</a:t>
            </a:r>
            <a:endParaRPr lang="nl-BE" sz="800" dirty="0"/>
          </a:p>
          <a:p>
            <a:pPr algn="l"/>
            <a:endParaRPr lang="nl-BE" dirty="0"/>
          </a:p>
        </p:txBody>
      </p:sp>
    </p:spTree>
    <p:extLst>
      <p:ext uri="{BB962C8B-B14F-4D97-AF65-F5344CB8AC3E}">
        <p14:creationId xmlns:p14="http://schemas.microsoft.com/office/powerpoint/2010/main" val="8878202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8814" y="-156685"/>
            <a:ext cx="10744200" cy="1228436"/>
          </a:xfrm>
        </p:spPr>
        <p:txBody>
          <a:bodyPr/>
          <a:lstStyle/>
          <a:p>
            <a:r>
              <a:rPr lang="nl-NL"/>
              <a:t>Verwetenschappelijking en Professionalisering</a:t>
            </a:r>
            <a:endParaRPr lang="nl-BE"/>
          </a:p>
        </p:txBody>
      </p:sp>
      <p:sp>
        <p:nvSpPr>
          <p:cNvPr id="4" name="Tekstvak 3"/>
          <p:cNvSpPr txBox="1"/>
          <p:nvPr/>
        </p:nvSpPr>
        <p:spPr>
          <a:xfrm>
            <a:off x="306591" y="1589419"/>
            <a:ext cx="5526542" cy="1200329"/>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nl-BE" sz="1800">
                <a:effectLst/>
                <a:latin typeface="Times New Roman" panose="02020603050405020304" pitchFamily="18" charset="0"/>
                <a:ea typeface="Times New Roman" panose="02020603050405020304" pitchFamily="18" charset="0"/>
              </a:rPr>
              <a:t>Kortweg zouden de evoluties kunnen omschreven worden als een verwetenschappelijking van een aantal domeinen, wat zich vertaalt in een toenemende professionalisering in en van de samenleving.</a:t>
            </a:r>
            <a:endParaRPr lang="nl-BE"/>
          </a:p>
        </p:txBody>
      </p:sp>
      <p:sp>
        <p:nvSpPr>
          <p:cNvPr id="6" name="Tekstvak 5"/>
          <p:cNvSpPr txBox="1"/>
          <p:nvPr/>
        </p:nvSpPr>
        <p:spPr>
          <a:xfrm>
            <a:off x="208643" y="3019135"/>
            <a:ext cx="6096000" cy="3889334"/>
          </a:xfrm>
          <a:prstGeom prst="rect">
            <a:avLst/>
          </a:prstGeom>
          <a:noFill/>
        </p:spPr>
        <p:txBody>
          <a:bodyPr wrap="square">
            <a:spAutoFit/>
          </a:bodyPr>
          <a:lstStyle/>
          <a:p>
            <a:pPr>
              <a:lnSpc>
                <a:spcPct val="115000"/>
              </a:lnSpc>
              <a:spcAft>
                <a:spcPts val="0"/>
              </a:spcAft>
            </a:pPr>
            <a:r>
              <a:rPr lang="nl-NL">
                <a:latin typeface="Times New Roman" panose="02020603050405020304" pitchFamily="18" charset="0"/>
                <a:ea typeface="Times New Roman" panose="02020603050405020304" pitchFamily="18" charset="0"/>
              </a:rPr>
              <a:t>H</a:t>
            </a:r>
            <a:r>
              <a:rPr lang="nl-BE" sz="1800">
                <a:effectLst/>
                <a:latin typeface="Times New Roman" panose="02020603050405020304" pitchFamily="18" charset="0"/>
                <a:ea typeface="Times New Roman" panose="02020603050405020304" pitchFamily="18" charset="0"/>
              </a:rPr>
              <a:t>eel wat wetenschappelijke domeinen als invalshoeken om de realiteit te vatten, doen hun best om de realiteit te hertalen en een nieuwe realiteit te scheppen waarop reacties en omgang worden gebaseerd. Zo wordt een gezin waarin echtelijke spanningen voorkomen gevat in een juridisch kader en herleid tot een echtscheidingsproblematiek, of gevat in een criminologisch kader en herleid tot een partnergeweld</a:t>
            </a:r>
            <a:r>
              <a:rPr lang="nl-NL" sz="1800">
                <a:effectLst/>
                <a:latin typeface="Times New Roman" panose="02020603050405020304" pitchFamily="18" charset="0"/>
                <a:ea typeface="Times New Roman" panose="02020603050405020304" pitchFamily="18" charset="0"/>
              </a:rPr>
              <a:t>-pr</a:t>
            </a:r>
            <a:r>
              <a:rPr lang="nl-BE" sz="1800">
                <a:effectLst/>
                <a:latin typeface="Times New Roman" panose="02020603050405020304" pitchFamily="18" charset="0"/>
                <a:ea typeface="Times New Roman" panose="02020603050405020304" pitchFamily="18" charset="0"/>
              </a:rPr>
              <a:t>oblematiek, of gevat in een economisch kader en herleid tot een armoedeproblematiek, of nog gevat in een beleidssociologisch kader en herleid tot een discriminatiepro</a:t>
            </a:r>
            <a:r>
              <a:rPr lang="nl-NL" sz="1800">
                <a:effectLst/>
                <a:latin typeface="Times New Roman" panose="02020603050405020304" pitchFamily="18" charset="0"/>
                <a:ea typeface="Times New Roman" panose="02020603050405020304" pitchFamily="18" charset="0"/>
              </a:rPr>
              <a:t>-bl</a:t>
            </a:r>
            <a:r>
              <a:rPr lang="nl-BE" sz="1800">
                <a:effectLst/>
                <a:latin typeface="Times New Roman" panose="02020603050405020304" pitchFamily="18" charset="0"/>
                <a:ea typeface="Times New Roman" panose="02020603050405020304" pitchFamily="18" charset="0"/>
              </a:rPr>
              <a:t>ematiek, of gevat in een mediasociologisch kader en herleid tot een nieuwsproblematiek.</a:t>
            </a:r>
          </a:p>
        </p:txBody>
      </p:sp>
      <p:sp>
        <p:nvSpPr>
          <p:cNvPr id="8" name="Tekstvak 7"/>
          <p:cNvSpPr txBox="1"/>
          <p:nvPr/>
        </p:nvSpPr>
        <p:spPr>
          <a:xfrm>
            <a:off x="6179003" y="1385122"/>
            <a:ext cx="6096000" cy="1477328"/>
          </a:xfrm>
          <a:prstGeom prst="rect">
            <a:avLst/>
          </a:prstGeom>
          <a:ln/>
        </p:spPr>
        <p:style>
          <a:lnRef idx="0">
            <a:schemeClr val="accent1"/>
          </a:lnRef>
          <a:fillRef idx="3">
            <a:schemeClr val="accent1"/>
          </a:fillRef>
          <a:effectRef idx="3">
            <a:schemeClr val="accent1"/>
          </a:effectRef>
          <a:fontRef idx="minor">
            <a:schemeClr val="lt1"/>
          </a:fontRef>
        </p:style>
        <p:txBody>
          <a:bodyPr wrap="square">
            <a:spAutoFit/>
          </a:bodyPr>
          <a:lstStyle/>
          <a:p>
            <a:r>
              <a:rPr lang="nl-BE" sz="1800">
                <a:effectLst/>
                <a:latin typeface="Times New Roman" panose="02020603050405020304" pitchFamily="18" charset="0"/>
                <a:ea typeface="Times New Roman" panose="02020603050405020304" pitchFamily="18" charset="0"/>
              </a:rPr>
              <a:t>De vraag</a:t>
            </a:r>
            <a:r>
              <a:rPr lang="nl-NL" sz="1800">
                <a:effectLst/>
                <a:latin typeface="Times New Roman" panose="02020603050405020304" pitchFamily="18" charset="0"/>
                <a:ea typeface="Times New Roman" panose="02020603050405020304" pitchFamily="18" charset="0"/>
              </a:rPr>
              <a:t> vanuit de psychologisering</a:t>
            </a:r>
            <a:r>
              <a:rPr lang="nl-BE" sz="1800">
                <a:effectLst/>
                <a:latin typeface="Times New Roman" panose="02020603050405020304" pitchFamily="18" charset="0"/>
                <a:ea typeface="Times New Roman" panose="02020603050405020304" pitchFamily="18" charset="0"/>
              </a:rPr>
              <a:t> wordt herleid tot 'of het kind iets reeds kan' en heeft verworven. Zoals emotionele competentie om zichzelf te beheersen, of sociale competentie om rekening te houden met anderen, of cognitieve competentie om problemen te kunnen oplossen.</a:t>
            </a:r>
            <a:endParaRPr lang="nl-BE"/>
          </a:p>
        </p:txBody>
      </p:sp>
      <p:sp>
        <p:nvSpPr>
          <p:cNvPr id="10" name="Tekstvak 9"/>
          <p:cNvSpPr txBox="1"/>
          <p:nvPr/>
        </p:nvSpPr>
        <p:spPr>
          <a:xfrm rot="10800000" flipV="1">
            <a:off x="6220504" y="2992634"/>
            <a:ext cx="6012997" cy="175432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r>
              <a:rPr lang="nl-BE" sz="1800">
                <a:effectLst/>
                <a:latin typeface="Times New Roman" panose="02020603050405020304" pitchFamily="18" charset="0"/>
                <a:ea typeface="Times New Roman" panose="02020603050405020304" pitchFamily="18" charset="0"/>
              </a:rPr>
              <a:t>Zo is er ook de pedagogisering van de samenleving. De samenleving moet opgevoed worden. Het natuurlijke en spontane is niet voldoende of verkieslijk. Het geciviliseerde en aangeleerde krijgt sterk de voorkeur en dient de norm te worden. Onderwijs is het pedagogisch domein bij uitstek, ook het gezin wordt als pedagogisch centrum naar voor geschoven</a:t>
            </a:r>
            <a:endParaRPr lang="nl-BE"/>
          </a:p>
        </p:txBody>
      </p:sp>
      <p:sp>
        <p:nvSpPr>
          <p:cNvPr id="12" name="Tekstvak 11"/>
          <p:cNvSpPr txBox="1"/>
          <p:nvPr/>
        </p:nvSpPr>
        <p:spPr>
          <a:xfrm>
            <a:off x="6163128" y="4877144"/>
            <a:ext cx="6127750" cy="2031325"/>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r>
              <a:rPr lang="nl-BE" sz="1800">
                <a:effectLst/>
                <a:latin typeface="Times New Roman" panose="02020603050405020304" pitchFamily="18" charset="0"/>
                <a:ea typeface="Times New Roman" panose="02020603050405020304" pitchFamily="18" charset="0"/>
              </a:rPr>
              <a:t>Zo is er de psychiatrisering van de samenleving, dit als onderdeel van de medicalisering. Vooral naar kinderen toe duiken allerlei stoornissen op. Aandachtstekortstoornissen als adhd, autismestoornissen als het syndroom van Asperger, nonverbale leerstoornissen als nld en een toenemend aantal emotionele-, gedrags- en persoonlijkheidsstoornissen als depressie en emotionele en impulsregulatiestoornissen. </a:t>
            </a:r>
            <a:endParaRPr lang="nl-BE"/>
          </a:p>
        </p:txBody>
      </p:sp>
      <p:pic>
        <p:nvPicPr>
          <p:cNvPr id="3" name="Afbeelding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55085" y="44262"/>
            <a:ext cx="2273415" cy="1262518"/>
          </a:xfrm>
          <a:prstGeom prst="rect">
            <a:avLst/>
          </a:prstGeom>
        </p:spPr>
      </p:pic>
    </p:spTree>
    <p:extLst>
      <p:ext uri="{BB962C8B-B14F-4D97-AF65-F5344CB8AC3E}">
        <p14:creationId xmlns:p14="http://schemas.microsoft.com/office/powerpoint/2010/main" val="23761386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44712" y="-95486"/>
            <a:ext cx="10744200" cy="1151818"/>
          </a:xfrm>
        </p:spPr>
        <p:txBody>
          <a:bodyPr/>
          <a:lstStyle/>
          <a:p>
            <a:r>
              <a:rPr lang="nl-NL"/>
              <a:t>Complexiteit van processen en invloeden</a:t>
            </a:r>
            <a:endParaRPr lang="nl-BE"/>
          </a:p>
        </p:txBody>
      </p:sp>
      <p:sp>
        <p:nvSpPr>
          <p:cNvPr id="3" name="Tekstvak 2"/>
          <p:cNvSpPr txBox="1"/>
          <p:nvPr/>
        </p:nvSpPr>
        <p:spPr>
          <a:xfrm>
            <a:off x="274188" y="1414216"/>
            <a:ext cx="3918856" cy="507831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l"/>
            <a:r>
              <a:rPr lang="nl-NL" sz="1200"/>
              <a:t>Groepsprocessen                                               </a:t>
            </a:r>
          </a:p>
          <a:p>
            <a:pPr algn="l"/>
            <a:endParaRPr lang="nl-NL" sz="1200"/>
          </a:p>
          <a:p>
            <a:pPr algn="l"/>
            <a:r>
              <a:rPr lang="nl-NL" sz="1200"/>
              <a:t>Interactieprocessen</a:t>
            </a:r>
          </a:p>
          <a:p>
            <a:pPr algn="l"/>
            <a:endParaRPr lang="nl-NL" sz="1200"/>
          </a:p>
          <a:p>
            <a:pPr algn="l"/>
            <a:r>
              <a:rPr lang="nl-NL" sz="1200"/>
              <a:t>Communicatieve processen</a:t>
            </a:r>
          </a:p>
          <a:p>
            <a:pPr algn="l"/>
            <a:endParaRPr lang="nl-NL" sz="1200"/>
          </a:p>
          <a:p>
            <a:pPr algn="l"/>
            <a:r>
              <a:rPr lang="nl-NL" sz="1200"/>
              <a:t>Emotionele processen</a:t>
            </a:r>
          </a:p>
          <a:p>
            <a:pPr algn="l"/>
            <a:endParaRPr lang="nl-NL" sz="1200"/>
          </a:p>
          <a:p>
            <a:pPr algn="l"/>
            <a:r>
              <a:rPr lang="nl-NL" sz="1200"/>
              <a:t>(Meta)cognitieve processen</a:t>
            </a:r>
          </a:p>
          <a:p>
            <a:pPr algn="l"/>
            <a:endParaRPr lang="nl-NL" sz="1200"/>
          </a:p>
          <a:p>
            <a:pPr algn="l"/>
            <a:r>
              <a:rPr lang="nl-NL" sz="1200"/>
              <a:t>Gedragsprocessen</a:t>
            </a:r>
          </a:p>
          <a:p>
            <a:pPr algn="l"/>
            <a:endParaRPr lang="nl-NL" sz="1200"/>
          </a:p>
          <a:p>
            <a:pPr algn="l"/>
            <a:r>
              <a:rPr lang="nl-NL" sz="1200"/>
              <a:t>Conflictueuze processen</a:t>
            </a:r>
          </a:p>
          <a:p>
            <a:pPr algn="l"/>
            <a:endParaRPr lang="nl-NL" sz="1200"/>
          </a:p>
          <a:p>
            <a:pPr algn="l"/>
            <a:r>
              <a:rPr lang="nl-NL" sz="1200"/>
              <a:t>Contextuele processen</a:t>
            </a:r>
          </a:p>
          <a:p>
            <a:pPr algn="l"/>
            <a:endParaRPr lang="nl-NL" sz="1200"/>
          </a:p>
          <a:p>
            <a:pPr algn="l"/>
            <a:r>
              <a:rPr lang="nl-NL" sz="1200"/>
              <a:t>Omgevingsprocessen</a:t>
            </a:r>
          </a:p>
          <a:p>
            <a:pPr algn="l"/>
            <a:endParaRPr lang="nl-NL" sz="1200"/>
          </a:p>
          <a:p>
            <a:pPr algn="l"/>
            <a:r>
              <a:rPr lang="nl-NL" sz="1200"/>
              <a:t>Beīnvloedingsprocessen</a:t>
            </a:r>
          </a:p>
          <a:p>
            <a:pPr algn="l"/>
            <a:endParaRPr lang="nl-NL" sz="1200"/>
          </a:p>
          <a:p>
            <a:pPr algn="l"/>
            <a:r>
              <a:rPr lang="nl-NL" sz="1200"/>
              <a:t>Circulaire processen</a:t>
            </a:r>
          </a:p>
          <a:p>
            <a:pPr algn="l"/>
            <a:endParaRPr lang="nl-NL" sz="1200"/>
          </a:p>
          <a:p>
            <a:pPr algn="l"/>
            <a:r>
              <a:rPr lang="nl-NL" sz="1200"/>
              <a:t>Culturele processen</a:t>
            </a:r>
          </a:p>
          <a:p>
            <a:pPr algn="l"/>
            <a:endParaRPr lang="nl-NL" sz="1200"/>
          </a:p>
          <a:p>
            <a:pPr algn="l"/>
            <a:r>
              <a:rPr lang="nl-NL" sz="1200"/>
              <a:t>Ontwikkelingsprocessen</a:t>
            </a:r>
          </a:p>
          <a:p>
            <a:pPr algn="l"/>
            <a:endParaRPr lang="nl-NL" sz="1200"/>
          </a:p>
          <a:p>
            <a:pPr algn="l"/>
            <a:r>
              <a:rPr lang="nl-NL" sz="1200"/>
              <a:t>Leerprocessen</a:t>
            </a:r>
            <a:endParaRPr lang="nl-BE" sz="1200"/>
          </a:p>
        </p:txBody>
      </p:sp>
      <p:sp>
        <p:nvSpPr>
          <p:cNvPr id="4" name="Tekstvak 3"/>
          <p:cNvSpPr txBox="1"/>
          <p:nvPr/>
        </p:nvSpPr>
        <p:spPr>
          <a:xfrm>
            <a:off x="5012869" y="1414216"/>
            <a:ext cx="3191329" cy="147732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l"/>
            <a:r>
              <a:rPr lang="nl-NL"/>
              <a:t>Procesbegeleiding</a:t>
            </a:r>
          </a:p>
          <a:p>
            <a:pPr algn="l"/>
            <a:endParaRPr lang="nl-NL"/>
          </a:p>
          <a:p>
            <a:pPr algn="l"/>
            <a:r>
              <a:rPr lang="nl-NL"/>
              <a:t>Procesbegeleider</a:t>
            </a:r>
          </a:p>
          <a:p>
            <a:pPr algn="l"/>
            <a:endParaRPr lang="nl-NL"/>
          </a:p>
          <a:p>
            <a:pPr algn="l"/>
            <a:r>
              <a:rPr lang="nl-NL"/>
              <a:t>Processor</a:t>
            </a:r>
            <a:endParaRPr lang="nl-BE"/>
          </a:p>
        </p:txBody>
      </p:sp>
      <p:sp>
        <p:nvSpPr>
          <p:cNvPr id="6" name="Tekstvak 5"/>
          <p:cNvSpPr txBox="1"/>
          <p:nvPr/>
        </p:nvSpPr>
        <p:spPr>
          <a:xfrm>
            <a:off x="4867492" y="2891544"/>
            <a:ext cx="6096000" cy="2264081"/>
          </a:xfrm>
          <a:prstGeom prst="rect">
            <a:avLst/>
          </a:prstGeom>
          <a:noFill/>
        </p:spPr>
        <p:txBody>
          <a:bodyPr wrap="square">
            <a:spAutoFit/>
          </a:bodyPr>
          <a:lstStyle/>
          <a:p>
            <a:pPr algn="just">
              <a:lnSpc>
                <a:spcPct val="150000"/>
              </a:lnSpc>
              <a:spcAft>
                <a:spcPts val="0"/>
              </a:spcAft>
            </a:pPr>
            <a:r>
              <a:rPr lang="nl-BE" sz="1600">
                <a:effectLst/>
                <a:latin typeface="Times New Roman" panose="02020603050405020304" pitchFamily="18" charset="0"/>
                <a:ea typeface="Times New Roman" panose="02020603050405020304" pitchFamily="18" charset="0"/>
              </a:rPr>
              <a:t>Het zichtbaar maken van deze processen kan maken hier meer invloed en greep op te krijgen. </a:t>
            </a:r>
            <a:endParaRPr lang="nl-NL" sz="1600">
              <a:effectLst/>
              <a:latin typeface="Times New Roman" panose="02020603050405020304" pitchFamily="18" charset="0"/>
              <a:ea typeface="Times New Roman" panose="02020603050405020304" pitchFamily="18" charset="0"/>
            </a:endParaRPr>
          </a:p>
          <a:p>
            <a:pPr algn="just">
              <a:lnSpc>
                <a:spcPct val="150000"/>
              </a:lnSpc>
              <a:spcAft>
                <a:spcPts val="0"/>
              </a:spcAft>
            </a:pPr>
            <a:endParaRPr lang="nl-NL" sz="1600">
              <a:latin typeface="Times New Roman" panose="02020603050405020304" pitchFamily="18" charset="0"/>
              <a:ea typeface="Times New Roman" panose="02020603050405020304" pitchFamily="18" charset="0"/>
            </a:endParaRPr>
          </a:p>
          <a:p>
            <a:pPr algn="just">
              <a:lnSpc>
                <a:spcPct val="150000"/>
              </a:lnSpc>
              <a:spcAft>
                <a:spcPts val="0"/>
              </a:spcAft>
            </a:pPr>
            <a:r>
              <a:rPr lang="nl-BE" sz="1600">
                <a:effectLst/>
                <a:latin typeface="Times New Roman" panose="02020603050405020304" pitchFamily="18" charset="0"/>
                <a:ea typeface="Times New Roman" panose="02020603050405020304" pitchFamily="18" charset="0"/>
              </a:rPr>
              <a:t>Door aan deze processen aandacht te geven, kan nagegaan worden hoe deze te optimaliseren en ze zo nodig in hun gunstige vorm toe te voegen aan het </a:t>
            </a:r>
            <a:r>
              <a:rPr lang="nl-NL" sz="1600">
                <a:effectLst/>
                <a:latin typeface="Times New Roman" panose="02020603050405020304" pitchFamily="18" charset="0"/>
                <a:ea typeface="Times New Roman" panose="02020603050405020304" pitchFamily="18" charset="0"/>
              </a:rPr>
              <a:t>ontwikkelings- en </a:t>
            </a:r>
            <a:r>
              <a:rPr lang="nl-BE" sz="1600">
                <a:effectLst/>
                <a:latin typeface="Times New Roman" panose="02020603050405020304" pitchFamily="18" charset="0"/>
                <a:ea typeface="Times New Roman" panose="02020603050405020304" pitchFamily="18" charset="0"/>
              </a:rPr>
              <a:t>opvoedingsgebeuren. </a:t>
            </a:r>
          </a:p>
        </p:txBody>
      </p:sp>
      <p:sp>
        <p:nvSpPr>
          <p:cNvPr id="5" name="Tekstvak 4"/>
          <p:cNvSpPr txBox="1"/>
          <p:nvPr/>
        </p:nvSpPr>
        <p:spPr>
          <a:xfrm rot="2007679">
            <a:off x="9027539" y="690941"/>
            <a:ext cx="3015569" cy="1446550"/>
          </a:xfrm>
          <a:prstGeom prst="rect">
            <a:avLst/>
          </a:prstGeom>
          <a:ln>
            <a:solidFill>
              <a:schemeClr val="accent1"/>
            </a:solidFill>
          </a:ln>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nl-BE" sz="800">
                <a:solidFill>
                  <a:schemeClr val="accent5"/>
                </a:solidFill>
              </a:rPr>
              <a:t>Bij leerlingenbegeleiding aandacht </a:t>
            </a:r>
            <a:r>
              <a:rPr lang="nl-BE" sz="800" dirty="0">
                <a:solidFill>
                  <a:schemeClr val="accent5"/>
                </a:solidFill>
              </a:rPr>
              <a:t>voor :</a:t>
            </a:r>
          </a:p>
          <a:p>
            <a:endParaRPr lang="nl-BE" sz="800" dirty="0">
              <a:solidFill>
                <a:schemeClr val="accent5"/>
              </a:solidFill>
            </a:endParaRPr>
          </a:p>
          <a:p>
            <a:pPr marL="285750" indent="-285750">
              <a:buFont typeface="Wingdings" pitchFamily="2" charset="2"/>
              <a:buChar char="§"/>
            </a:pPr>
            <a:r>
              <a:rPr lang="nl-BE" sz="800" dirty="0">
                <a:solidFill>
                  <a:schemeClr val="accent5"/>
                </a:solidFill>
              </a:rPr>
              <a:t>Emotionele dimensie : voelen</a:t>
            </a:r>
          </a:p>
          <a:p>
            <a:endParaRPr lang="nl-BE" sz="800" dirty="0">
              <a:solidFill>
                <a:schemeClr val="accent5"/>
              </a:solidFill>
            </a:endParaRPr>
          </a:p>
          <a:p>
            <a:pPr marL="285750" indent="-285750">
              <a:buFont typeface="Wingdings" pitchFamily="2" charset="2"/>
              <a:buChar char="§"/>
            </a:pPr>
            <a:r>
              <a:rPr lang="nl-BE" sz="800" dirty="0">
                <a:solidFill>
                  <a:schemeClr val="accent5"/>
                </a:solidFill>
              </a:rPr>
              <a:t>Verwerkingsdimensie : bevatten, begrijpen</a:t>
            </a:r>
          </a:p>
          <a:p>
            <a:endParaRPr lang="nl-BE" sz="800" dirty="0">
              <a:solidFill>
                <a:schemeClr val="accent5"/>
              </a:solidFill>
            </a:endParaRPr>
          </a:p>
          <a:p>
            <a:pPr marL="285750" indent="-285750">
              <a:buFont typeface="Wingdings" pitchFamily="2" charset="2"/>
              <a:buChar char="§"/>
            </a:pPr>
            <a:r>
              <a:rPr lang="nl-BE" sz="800" dirty="0">
                <a:solidFill>
                  <a:schemeClr val="accent5"/>
                </a:solidFill>
              </a:rPr>
              <a:t>Handelingsdimensie : afstemmen, omgaan en oplossen</a:t>
            </a:r>
          </a:p>
          <a:p>
            <a:endParaRPr lang="nl-BE" sz="800" dirty="0">
              <a:solidFill>
                <a:schemeClr val="accent5"/>
              </a:solidFill>
            </a:endParaRPr>
          </a:p>
          <a:p>
            <a:pPr marL="285750" indent="-285750">
              <a:buFont typeface="Wingdings" pitchFamily="2" charset="2"/>
              <a:buChar char="§"/>
            </a:pPr>
            <a:r>
              <a:rPr lang="nl-BE" sz="800" dirty="0">
                <a:solidFill>
                  <a:schemeClr val="accent5"/>
                </a:solidFill>
              </a:rPr>
              <a:t>Tijdsdimensie : hier en nu, ontwikkeling</a:t>
            </a:r>
          </a:p>
          <a:p>
            <a:endParaRPr lang="nl-BE" sz="800" dirty="0">
              <a:solidFill>
                <a:schemeClr val="accent5"/>
              </a:solidFill>
            </a:endParaRPr>
          </a:p>
          <a:p>
            <a:pPr marL="285750" indent="-285750">
              <a:buFont typeface="Wingdings" pitchFamily="2" charset="2"/>
              <a:buChar char="§"/>
            </a:pPr>
            <a:r>
              <a:rPr lang="nl-BE" sz="800" dirty="0">
                <a:solidFill>
                  <a:schemeClr val="accent5"/>
                </a:solidFill>
              </a:rPr>
              <a:t>Contextdimensie : oriëntatie, cultuur</a:t>
            </a:r>
            <a:r>
              <a:rPr lang="nl-BE" sz="800">
                <a:solidFill>
                  <a:schemeClr val="accent5"/>
                </a:solidFill>
              </a:rPr>
              <a:t>, diversiteit</a:t>
            </a:r>
            <a:endParaRPr lang="nl-BE" dirty="0">
              <a:solidFill>
                <a:schemeClr val="accent5"/>
              </a:solidFill>
            </a:endParaRPr>
          </a:p>
        </p:txBody>
      </p:sp>
      <p:sp>
        <p:nvSpPr>
          <p:cNvPr id="7" name="Tekstvak 6"/>
          <p:cNvSpPr txBox="1"/>
          <p:nvPr/>
        </p:nvSpPr>
        <p:spPr>
          <a:xfrm rot="20998206">
            <a:off x="9424120" y="4900256"/>
            <a:ext cx="2635249" cy="175432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l"/>
            <a:r>
              <a:rPr lang="nl-BE" sz="900" b="0" i="0">
                <a:solidFill>
                  <a:srgbClr val="666666"/>
                </a:solidFill>
                <a:effectLst/>
                <a:latin typeface="Helvetica Neue"/>
              </a:rPr>
              <a:t>KiVa</a:t>
            </a:r>
            <a:r>
              <a:rPr lang="nl-NL" sz="900" b="0" i="0">
                <a:solidFill>
                  <a:srgbClr val="666666"/>
                </a:solidFill>
                <a:effectLst/>
                <a:latin typeface="Helvetica Neue"/>
              </a:rPr>
              <a:t>-programma </a:t>
            </a:r>
            <a:r>
              <a:rPr lang="nl-BE" sz="900" b="0" i="0">
                <a:solidFill>
                  <a:srgbClr val="666666"/>
                </a:solidFill>
                <a:effectLst/>
                <a:latin typeface="Helvetica Neue"/>
              </a:rPr>
              <a:t>gelooft in de kracht van de groep. Pesten is een groepsproces</a:t>
            </a:r>
            <a:r>
              <a:rPr lang="nl-NL" sz="900" b="0" i="0">
                <a:solidFill>
                  <a:srgbClr val="666666"/>
                </a:solidFill>
                <a:effectLst/>
                <a:latin typeface="Helvetica Neue"/>
              </a:rPr>
              <a:t>, waarin de pester</a:t>
            </a:r>
            <a:r>
              <a:rPr lang="nl-BE" sz="900" b="0" i="0">
                <a:solidFill>
                  <a:srgbClr val="666666"/>
                </a:solidFill>
                <a:effectLst/>
                <a:latin typeface="Helvetica Neue"/>
              </a:rPr>
              <a:t> een belangrijk</a:t>
            </a:r>
            <a:r>
              <a:rPr lang="nl-NL" sz="900">
                <a:solidFill>
                  <a:srgbClr val="666666"/>
                </a:solidFill>
                <a:latin typeface="Helvetica Neue"/>
              </a:rPr>
              <a:t>e rol heeft, </a:t>
            </a:r>
            <a:r>
              <a:rPr lang="nl-BE" sz="900" b="0" i="0">
                <a:solidFill>
                  <a:srgbClr val="666666"/>
                </a:solidFill>
                <a:effectLst/>
                <a:latin typeface="Helvetica Neue"/>
              </a:rPr>
              <a:t>maar alleen </a:t>
            </a:r>
            <a:r>
              <a:rPr lang="nl-NL" sz="900" b="0" i="0">
                <a:solidFill>
                  <a:srgbClr val="666666"/>
                </a:solidFill>
                <a:effectLst/>
                <a:latin typeface="Helvetica Neue"/>
              </a:rPr>
              <a:t>n</a:t>
            </a:r>
            <a:r>
              <a:rPr lang="nl-BE" sz="900" b="0" i="0">
                <a:solidFill>
                  <a:srgbClr val="666666"/>
                </a:solidFill>
                <a:effectLst/>
                <a:latin typeface="Helvetica Neue"/>
              </a:rPr>
              <a:t>ergens</a:t>
            </a:r>
            <a:r>
              <a:rPr lang="nl-NL" sz="900" b="0" i="0">
                <a:solidFill>
                  <a:srgbClr val="666666"/>
                </a:solidFill>
                <a:effectLst/>
                <a:latin typeface="Helvetica Neue"/>
              </a:rPr>
              <a:t> komt. Er </a:t>
            </a:r>
            <a:r>
              <a:rPr lang="nl-BE" sz="900" b="0" i="0">
                <a:solidFill>
                  <a:srgbClr val="666666"/>
                </a:solidFill>
                <a:effectLst/>
                <a:latin typeface="Helvetica Neue"/>
              </a:rPr>
              <a:t>zijn naast pesters en slachtoffers, ook meelopers, aanmoedigers, verdedigers en buitenstaanders.</a:t>
            </a:r>
            <a:r>
              <a:rPr lang="nl-NL" sz="900" b="0" i="0">
                <a:solidFill>
                  <a:srgbClr val="666666"/>
                </a:solidFill>
                <a:effectLst/>
                <a:latin typeface="Helvetica Neue"/>
              </a:rPr>
              <a:t> </a:t>
            </a:r>
          </a:p>
          <a:p>
            <a:pPr algn="l"/>
            <a:r>
              <a:rPr lang="nl-NL" sz="900" b="0" i="0">
                <a:solidFill>
                  <a:srgbClr val="666666"/>
                </a:solidFill>
                <a:effectLst/>
                <a:latin typeface="Helvetica Neue"/>
              </a:rPr>
              <a:t>Pesten</a:t>
            </a:r>
            <a:r>
              <a:rPr lang="nl-NL" sz="900">
                <a:solidFill>
                  <a:srgbClr val="666666"/>
                </a:solidFill>
                <a:latin typeface="Helvetica Neue"/>
              </a:rPr>
              <a:t> los </a:t>
            </a:r>
            <a:r>
              <a:rPr lang="nl-BE" sz="900" b="0" i="0">
                <a:solidFill>
                  <a:srgbClr val="666666"/>
                </a:solidFill>
                <a:effectLst/>
                <a:latin typeface="Helvetica Neue"/>
              </a:rPr>
              <a:t>je daarom op in de groep</a:t>
            </a:r>
            <a:r>
              <a:rPr lang="nl-NL" sz="900" b="0" i="0">
                <a:solidFill>
                  <a:srgbClr val="666666"/>
                </a:solidFill>
                <a:effectLst/>
                <a:latin typeface="Helvetica Neue"/>
              </a:rPr>
              <a:t>, zonder </a:t>
            </a:r>
            <a:r>
              <a:rPr lang="nl-BE" sz="900" b="0" i="0">
                <a:solidFill>
                  <a:srgbClr val="666666"/>
                </a:solidFill>
                <a:effectLst/>
                <a:latin typeface="Helvetica Neue"/>
              </a:rPr>
              <a:t>leerlingen uit de groep </a:t>
            </a:r>
            <a:r>
              <a:rPr lang="nl-NL" sz="900" b="0" i="0">
                <a:solidFill>
                  <a:srgbClr val="666666"/>
                </a:solidFill>
                <a:effectLst/>
                <a:latin typeface="Helvetica Neue"/>
              </a:rPr>
              <a:t>te </a:t>
            </a:r>
            <a:r>
              <a:rPr lang="nl-BE" sz="900" b="0" i="0">
                <a:solidFill>
                  <a:srgbClr val="666666"/>
                </a:solidFill>
                <a:effectLst/>
                <a:latin typeface="Helvetica Neue"/>
              </a:rPr>
              <a:t>licht</a:t>
            </a:r>
            <a:r>
              <a:rPr lang="nl-NL" sz="900" b="0" i="0">
                <a:solidFill>
                  <a:srgbClr val="666666"/>
                </a:solidFill>
                <a:effectLst/>
                <a:latin typeface="Helvetica Neue"/>
              </a:rPr>
              <a:t>en, uitgangspunt is </a:t>
            </a:r>
            <a:r>
              <a:rPr lang="nl-BE" sz="900" b="0" i="0">
                <a:solidFill>
                  <a:srgbClr val="666666"/>
                </a:solidFill>
                <a:effectLst/>
                <a:latin typeface="Helvetica Neue"/>
              </a:rPr>
              <a:t>dat iedereen een bepaalde rol heeft. KiVa geeft leerkrachten en ondersteunend personeel kennis en vaardigheden om positieve groepsvorming te stimuleren.</a:t>
            </a:r>
            <a:endParaRPr lang="nl-BE" sz="900"/>
          </a:p>
        </p:txBody>
      </p:sp>
    </p:spTree>
    <p:extLst>
      <p:ext uri="{BB962C8B-B14F-4D97-AF65-F5344CB8AC3E}">
        <p14:creationId xmlns:p14="http://schemas.microsoft.com/office/powerpoint/2010/main" val="39922713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33297" y="288698"/>
            <a:ext cx="10749367" cy="1208868"/>
          </a:xfrm>
        </p:spPr>
        <p:txBody>
          <a:bodyPr>
            <a:normAutofit fontScale="90000"/>
          </a:bodyPr>
          <a:lstStyle/>
          <a:p>
            <a:r>
              <a:rPr lang="nl-NL" dirty="0"/>
              <a:t>Recente </a:t>
            </a:r>
            <a:r>
              <a:rPr lang="nl-NL"/>
              <a:t>markante </a:t>
            </a:r>
            <a:br>
              <a:rPr lang="nl-NL"/>
            </a:br>
            <a:r>
              <a:rPr lang="nl-NL"/>
              <a:t>onderzoekscijfers </a:t>
            </a:r>
            <a:r>
              <a:rPr lang="nl-NL" dirty="0"/>
              <a:t>cyberpesten</a:t>
            </a:r>
            <a:br>
              <a:rPr lang="nl-BE" dirty="0"/>
            </a:br>
            <a:endParaRPr lang="nl-NL" dirty="0"/>
          </a:p>
        </p:txBody>
      </p:sp>
      <p:sp>
        <p:nvSpPr>
          <p:cNvPr id="6" name="Titel 1"/>
          <p:cNvSpPr>
            <a:spLocks noGrp="1"/>
          </p:cNvSpPr>
          <p:nvPr/>
        </p:nvSpPr>
        <p:spPr>
          <a:xfrm>
            <a:off x="838200" y="523081"/>
            <a:ext cx="10515600" cy="106816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nl-BE" dirty="0"/>
          </a:p>
        </p:txBody>
      </p:sp>
      <p:sp>
        <p:nvSpPr>
          <p:cNvPr id="7" name="Tijdelijke aanduiding voor inhoud 2"/>
          <p:cNvSpPr>
            <a:spLocks noGrp="1"/>
          </p:cNvSpPr>
          <p:nvPr/>
        </p:nvSpPr>
        <p:spPr>
          <a:xfrm>
            <a:off x="838200" y="1006465"/>
            <a:ext cx="10515600"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nl-NL" sz="1700" dirty="0"/>
          </a:p>
          <a:p>
            <a:r>
              <a:rPr lang="nl-BE" sz="1600" dirty="0"/>
              <a:t>Naar cyberpesten aanvankelijk gekeken vanuit wat onderzocht rond pesten, </a:t>
            </a:r>
            <a:endParaRPr lang="nl-NL" sz="1600" dirty="0"/>
          </a:p>
          <a:p>
            <a:pPr marL="0" indent="0">
              <a:buNone/>
            </a:pPr>
            <a:r>
              <a:rPr lang="nl-NL" sz="1600" dirty="0"/>
              <a:t>    </a:t>
            </a:r>
            <a:r>
              <a:rPr lang="nl-NL" sz="1600" dirty="0" err="1"/>
              <a:t>th</a:t>
            </a:r>
            <a:r>
              <a:rPr lang="nl-BE" sz="1600" dirty="0" err="1"/>
              <a:t>ans</a:t>
            </a:r>
            <a:r>
              <a:rPr lang="nl-BE" sz="1600" dirty="0"/>
              <a:t> evoluerend naar eigen </a:t>
            </a:r>
            <a:r>
              <a:rPr lang="nl-NL" sz="1600" dirty="0"/>
              <a:t>benadering</a:t>
            </a:r>
          </a:p>
          <a:p>
            <a:pPr marL="0" indent="0">
              <a:buNone/>
            </a:pPr>
            <a:endParaRPr lang="nl-NL" sz="800" dirty="0"/>
          </a:p>
          <a:p>
            <a:r>
              <a:rPr lang="nl-BE" sz="1600" dirty="0"/>
              <a:t>Onderzoek van Wegge </a:t>
            </a:r>
            <a:r>
              <a:rPr lang="nl-NL" sz="1600" dirty="0"/>
              <a:t>(</a:t>
            </a:r>
            <a:r>
              <a:rPr lang="nl-NL" sz="1600" dirty="0" err="1"/>
              <a:t>UAntwerpen</a:t>
            </a:r>
            <a:r>
              <a:rPr lang="nl-NL" sz="1600" dirty="0"/>
              <a:t>) in Vlaanderen uit 2015 la</a:t>
            </a:r>
            <a:r>
              <a:rPr lang="nl-BE" sz="1600" dirty="0"/>
              <a:t>at zien dat 65% van de </a:t>
            </a:r>
            <a:endParaRPr lang="nl-NL" sz="1600" dirty="0"/>
          </a:p>
          <a:p>
            <a:pPr marL="0" indent="0">
              <a:buNone/>
            </a:pPr>
            <a:r>
              <a:rPr lang="nl-NL" sz="1600" dirty="0"/>
              <a:t>    </a:t>
            </a:r>
            <a:r>
              <a:rPr lang="nl-BE" sz="1600" dirty="0"/>
              <a:t>pestslachtoffers</a:t>
            </a:r>
            <a:r>
              <a:rPr lang="nl-NL" sz="1600" dirty="0"/>
              <a:t> </a:t>
            </a:r>
            <a:r>
              <a:rPr lang="nl-BE" sz="1600" dirty="0"/>
              <a:t>ook online wordt gepest</a:t>
            </a:r>
          </a:p>
          <a:p>
            <a:pPr marL="0" indent="0">
              <a:buNone/>
            </a:pPr>
            <a:endParaRPr lang="nl-BE" sz="800" dirty="0"/>
          </a:p>
          <a:p>
            <a:r>
              <a:rPr lang="nl-BE" sz="1600" dirty="0"/>
              <a:t>Onderzoek van </a:t>
            </a:r>
            <a:r>
              <a:rPr lang="nl-BE" sz="1600" dirty="0" err="1"/>
              <a:t>Pabian</a:t>
            </a:r>
            <a:r>
              <a:rPr lang="nl-BE" sz="1600" dirty="0"/>
              <a:t> </a:t>
            </a:r>
            <a:r>
              <a:rPr lang="nl-NL" sz="1600" dirty="0"/>
              <a:t>(</a:t>
            </a:r>
            <a:r>
              <a:rPr lang="nl-NL" sz="1600" dirty="0" err="1"/>
              <a:t>UAntwerpen</a:t>
            </a:r>
            <a:r>
              <a:rPr lang="nl-NL" sz="1600" dirty="0"/>
              <a:t>) i</a:t>
            </a:r>
            <a:r>
              <a:rPr lang="nl-BE" sz="1600" dirty="0"/>
              <a:t>n 2013 laat zien dat 10,4% het laatste half jaar minimaal een keer op klassieke wijze wordt gepest en 5,3% op digitale wijze</a:t>
            </a:r>
          </a:p>
          <a:p>
            <a:pPr marL="0" indent="0">
              <a:buNone/>
            </a:pPr>
            <a:endParaRPr lang="nl-BE" sz="800" dirty="0"/>
          </a:p>
          <a:p>
            <a:r>
              <a:rPr lang="nl-BE" sz="1600" dirty="0"/>
              <a:t>Hetzelfde onderzoek laat zien dat 6,8% het laatste half jaar minstens eenmaal iemand klassiek pest en 5,8% op digitale wijze</a:t>
            </a:r>
          </a:p>
          <a:p>
            <a:pPr marL="0" indent="0">
              <a:buNone/>
            </a:pPr>
            <a:endParaRPr lang="nl-BE" sz="800" dirty="0"/>
          </a:p>
          <a:p>
            <a:r>
              <a:rPr lang="nl-BE" sz="1600" dirty="0"/>
              <a:t>Hetzelfde onderzoek laat zien dat 2,4% het laatste half jaar minstens eenmaal iemand klassiek pest en minstens eenmaal gepest wordt en 1,5% op digitale wijze</a:t>
            </a:r>
          </a:p>
          <a:p>
            <a:pPr marL="0" indent="0">
              <a:buNone/>
            </a:pPr>
            <a:endParaRPr lang="nl-BE" sz="800" dirty="0"/>
          </a:p>
          <a:p>
            <a:r>
              <a:rPr lang="nl-BE" sz="1600" dirty="0"/>
              <a:t>Hierbij tillen meisjes zwaarder aan cyberpesten dan jongens</a:t>
            </a:r>
          </a:p>
          <a:p>
            <a:pPr marL="0" indent="0">
              <a:buNone/>
            </a:pPr>
            <a:endParaRPr lang="nl-BE" sz="800" dirty="0"/>
          </a:p>
          <a:p>
            <a:r>
              <a:rPr lang="nl-BE" sz="1600" dirty="0"/>
              <a:t>Toename door meer toegang tot internet en door </a:t>
            </a:r>
            <a:endParaRPr lang="nl-NL" sz="1600" dirty="0"/>
          </a:p>
          <a:p>
            <a:pPr marL="0" indent="0">
              <a:buNone/>
            </a:pPr>
            <a:r>
              <a:rPr lang="nl-NL" sz="1600" dirty="0"/>
              <a:t>    t</a:t>
            </a:r>
            <a:r>
              <a:rPr lang="nl-BE" sz="1600" dirty="0" err="1"/>
              <a:t>oenemend</a:t>
            </a:r>
            <a:r>
              <a:rPr lang="nl-BE" sz="1600" dirty="0"/>
              <a:t> gebruik van sociale media</a:t>
            </a:r>
            <a:br>
              <a:rPr lang="nl-BE" sz="1700" dirty="0"/>
            </a:br>
            <a:endParaRPr lang="nl-BE" sz="1700" dirty="0"/>
          </a:p>
        </p:txBody>
      </p:sp>
      <p:pic>
        <p:nvPicPr>
          <p:cNvPr id="3"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l="-1" t="22844" r="29465" b="29779"/>
          <a:stretch/>
        </p:blipFill>
        <p:spPr>
          <a:xfrm>
            <a:off x="9769928" y="426357"/>
            <a:ext cx="2149929" cy="2567214"/>
          </a:xfrm>
          <a:prstGeom prst="rect">
            <a:avLst/>
          </a:prstGeom>
        </p:spPr>
      </p:pic>
      <p:sp>
        <p:nvSpPr>
          <p:cNvPr id="8" name="Tekstvak 7"/>
          <p:cNvSpPr txBox="1"/>
          <p:nvPr/>
        </p:nvSpPr>
        <p:spPr>
          <a:xfrm>
            <a:off x="4748892" y="2671479"/>
            <a:ext cx="6096000" cy="1877437"/>
          </a:xfrm>
          <a:prstGeom prst="rect">
            <a:avLst/>
          </a:prstGeom>
          <a:noFill/>
        </p:spPr>
        <p:txBody>
          <a:bodyPr wrap="square">
            <a:spAutoFit/>
          </a:bodyPr>
          <a:lstStyle/>
          <a:p>
            <a:r>
              <a:rPr lang="nl-BE" sz="800" dirty="0">
                <a:hlinkClick r:id="rId3"/>
              </a:rPr>
              <a:t>https://www.uantwerpen.be/popup/nieuwsonderdeel.aspx?newsitem_id=1564&amp;c=HOMENL&amp;n=100839</a:t>
            </a:r>
            <a:br>
              <a:rPr lang="nl-BE" dirty="0"/>
            </a:br>
            <a:br>
              <a:rPr lang="nl-BE" dirty="0"/>
            </a:br>
            <a:endParaRPr lang="nl-BE" dirty="0"/>
          </a:p>
          <a:p>
            <a:br>
              <a:rPr lang="nl-BE" dirty="0"/>
            </a:br>
            <a:endParaRPr lang="nl-BE" dirty="0"/>
          </a:p>
          <a:p>
            <a:br>
              <a:rPr lang="nl-BE" dirty="0"/>
            </a:br>
            <a:endParaRPr lang="nl-BE" dirty="0"/>
          </a:p>
        </p:txBody>
      </p:sp>
      <p:sp>
        <p:nvSpPr>
          <p:cNvPr id="9" name="Tekstvak 8"/>
          <p:cNvSpPr txBox="1"/>
          <p:nvPr/>
        </p:nvSpPr>
        <p:spPr>
          <a:xfrm>
            <a:off x="5929705" y="3502476"/>
            <a:ext cx="6096000" cy="215444"/>
          </a:xfrm>
          <a:prstGeom prst="rect">
            <a:avLst/>
          </a:prstGeom>
          <a:noFill/>
        </p:spPr>
        <p:txBody>
          <a:bodyPr wrap="square">
            <a:spAutoFit/>
          </a:bodyPr>
          <a:lstStyle/>
          <a:p>
            <a:r>
              <a:rPr lang="nl-BE" sz="800" dirty="0">
                <a:hlinkClick r:id="rId4"/>
              </a:rPr>
              <a:t>https://www.uantwerpen.be/popup/nieuwsonderdeel.aspx?newsitem_id=1338&amp;c=HOMENL&amp;n=100839</a:t>
            </a:r>
            <a:endParaRPr lang="nl-BE" sz="800" dirty="0"/>
          </a:p>
        </p:txBody>
      </p:sp>
      <p:sp>
        <p:nvSpPr>
          <p:cNvPr id="10" name="Tekstvak 9"/>
          <p:cNvSpPr txBox="1"/>
          <p:nvPr/>
        </p:nvSpPr>
        <p:spPr>
          <a:xfrm>
            <a:off x="7022217" y="5357803"/>
            <a:ext cx="4660447" cy="11695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nl-BE" sz="1400" b="0" i="0">
                <a:solidFill>
                  <a:srgbClr val="333333"/>
                </a:solidFill>
                <a:effectLst/>
                <a:latin typeface="Verdana" panose="020B0604030504040204" pitchFamily="34" charset="0"/>
              </a:rPr>
              <a:t>Uit onderzoek van het Vlaams Netwerk tegen Pesten blijk dat 1 op 3 kinderen/jongeren al eens geconfronteerd werd met cyberpesten. En dat 20% van de ondervraagde kinderen/jongeren zelf als eens iemand gepest heeft op het internet.</a:t>
            </a:r>
            <a:endParaRPr lang="nl-BE" sz="1400"/>
          </a:p>
        </p:txBody>
      </p:sp>
    </p:spTree>
    <p:extLst>
      <p:ext uri="{BB962C8B-B14F-4D97-AF65-F5344CB8AC3E}">
        <p14:creationId xmlns:p14="http://schemas.microsoft.com/office/powerpoint/2010/main" val="15315322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1106034" y="211693"/>
            <a:ext cx="8893175" cy="585418"/>
          </a:xfrm>
          <a:prstGeom prst="rect">
            <a:avLst/>
          </a:prstGeom>
          <a:noFill/>
          <a:ln w="127000">
            <a:solidFill>
              <a:srgbClr val="FFFF00"/>
            </a:solidFill>
            <a:miter lim="800000"/>
            <a:headEnd/>
            <a:tailEnd/>
          </a:ln>
          <a:effectLst>
            <a:outerShdw dist="107763"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Lst>
        </p:spPr>
        <p:txBody>
          <a:bodyPr lIns="92075" tIns="46038" rIns="92075" bIns="46038">
            <a:spAutoFit/>
          </a:bodyPr>
          <a:lstStyle/>
          <a:p>
            <a:pPr>
              <a:defRPr/>
            </a:pPr>
            <a:r>
              <a:rPr lang="nl-BE" altLang="nl-BE" sz="1600" b="1">
                <a:solidFill>
                  <a:schemeClr val="tx2"/>
                </a:solidFill>
                <a:effectLst>
                  <a:outerShdw blurRad="38100" dist="38100" dir="2700000" algn="tl">
                    <a:srgbClr val="C0C0C0"/>
                  </a:outerShdw>
                </a:effectLst>
                <a:latin typeface="Tahoma" panose="020B0604030504040204" pitchFamily="34" charset="0"/>
              </a:rPr>
              <a:t>PRAKTISCHE</a:t>
            </a:r>
            <a:r>
              <a:rPr lang="nl-NL" altLang="nl-BE" sz="1600" b="1">
                <a:solidFill>
                  <a:schemeClr val="tx2"/>
                </a:solidFill>
                <a:effectLst>
                  <a:outerShdw blurRad="38100" dist="38100" dir="2700000" algn="tl">
                    <a:srgbClr val="C0C0C0"/>
                  </a:outerShdw>
                </a:effectLst>
                <a:latin typeface="Tahoma" panose="020B0604030504040204" pitchFamily="34" charset="0"/>
              </a:rPr>
              <a:t> BENADERING </a:t>
            </a:r>
            <a:r>
              <a:rPr lang="nl-BE" altLang="nl-BE" sz="1600" b="1">
                <a:solidFill>
                  <a:schemeClr val="tx2"/>
                </a:solidFill>
                <a:effectLst>
                  <a:outerShdw blurRad="38100" dist="38100" dir="2700000" algn="tl">
                    <a:srgbClr val="C0C0C0"/>
                  </a:outerShdw>
                </a:effectLst>
                <a:latin typeface="Tahoma" panose="020B0604030504040204" pitchFamily="34" charset="0"/>
              </a:rPr>
              <a:t>SOCIALE</a:t>
            </a:r>
            <a:r>
              <a:rPr lang="nl-BE" altLang="nl-BE" sz="1600" b="1" dirty="0">
                <a:solidFill>
                  <a:schemeClr val="tx2"/>
                </a:solidFill>
                <a:effectLst>
                  <a:outerShdw blurRad="38100" dist="38100" dir="2700000" algn="tl">
                    <a:srgbClr val="C0C0C0"/>
                  </a:outerShdw>
                </a:effectLst>
                <a:latin typeface="Tahoma" panose="020B0604030504040204" pitchFamily="34" charset="0"/>
              </a:rPr>
              <a:t>, RELATIONELE, GEDRAGS- </a:t>
            </a:r>
            <a:r>
              <a:rPr lang="nl-BE" altLang="nl-BE" sz="1600" b="1">
                <a:solidFill>
                  <a:schemeClr val="tx2"/>
                </a:solidFill>
                <a:effectLst>
                  <a:outerShdw blurRad="38100" dist="38100" dir="2700000" algn="tl">
                    <a:srgbClr val="C0C0C0"/>
                  </a:outerShdw>
                </a:effectLst>
                <a:latin typeface="Tahoma" panose="020B0604030504040204" pitchFamily="34" charset="0"/>
              </a:rPr>
              <a:t>EN COMMUNICATIEPROBLEMEN</a:t>
            </a:r>
            <a:r>
              <a:rPr lang="nl-NL" altLang="nl-BE" sz="1600" b="1">
                <a:solidFill>
                  <a:schemeClr val="tx2"/>
                </a:solidFill>
                <a:effectLst>
                  <a:outerShdw blurRad="38100" dist="38100" dir="2700000" algn="tl">
                    <a:srgbClr val="C0C0C0"/>
                  </a:outerShdw>
                </a:effectLst>
                <a:latin typeface="Tahoma" panose="020B0604030504040204" pitchFamily="34" charset="0"/>
              </a:rPr>
              <a:t> IN SCH</a:t>
            </a:r>
            <a:r>
              <a:rPr lang="nl-BE" altLang="nl-BE" sz="1600" b="1">
                <a:solidFill>
                  <a:schemeClr val="tx2"/>
                </a:solidFill>
                <a:effectLst>
                  <a:outerShdw blurRad="38100" dist="38100" dir="2700000" algn="tl">
                    <a:srgbClr val="C0C0C0"/>
                  </a:outerShdw>
                </a:effectLst>
                <a:latin typeface="Tahoma" panose="020B0604030504040204" pitchFamily="34" charset="0"/>
              </a:rPr>
              <a:t>OOLVERBAN</a:t>
            </a:r>
            <a:r>
              <a:rPr lang="nl-NL" altLang="nl-BE" sz="1600" b="1">
                <a:solidFill>
                  <a:schemeClr val="tx2"/>
                </a:solidFill>
                <a:effectLst>
                  <a:outerShdw blurRad="38100" dist="38100" dir="2700000" algn="tl">
                    <a:srgbClr val="C0C0C0"/>
                  </a:outerShdw>
                </a:effectLst>
                <a:latin typeface="Tahoma" panose="020B0604030504040204" pitchFamily="34" charset="0"/>
              </a:rPr>
              <a:t>D</a:t>
            </a:r>
            <a:endParaRPr lang="nl-BE" altLang="nl-BE" sz="1600" b="1" dirty="0">
              <a:solidFill>
                <a:schemeClr val="tx2"/>
              </a:solidFill>
              <a:effectLst>
                <a:outerShdw blurRad="38100" dist="38100" dir="2700000" algn="tl">
                  <a:srgbClr val="C0C0C0"/>
                </a:outerShdw>
              </a:effectLst>
              <a:latin typeface="Tahoma" panose="020B0604030504040204" pitchFamily="34" charset="0"/>
            </a:endParaRPr>
          </a:p>
        </p:txBody>
      </p:sp>
      <p:sp>
        <p:nvSpPr>
          <p:cNvPr id="4099" name="Rectangle 3"/>
          <p:cNvSpPr>
            <a:spLocks noChangeArrowheads="1"/>
          </p:cNvSpPr>
          <p:nvPr/>
        </p:nvSpPr>
        <p:spPr bwMode="auto">
          <a:xfrm>
            <a:off x="1455510" y="3520168"/>
            <a:ext cx="2230438" cy="1570038"/>
          </a:xfrm>
          <a:prstGeom prst="rect">
            <a:avLst/>
          </a:prstGeom>
          <a:noFill/>
          <a:ln>
            <a:noFill/>
          </a:ln>
          <a:effectLst>
            <a:outerShdw dist="107763"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2075" tIns="46038" rIns="92075" bIns="46038">
            <a:spAutoFit/>
          </a:bodyPr>
          <a:lstStyle/>
          <a:p>
            <a:pPr>
              <a:defRPr/>
            </a:pPr>
            <a:r>
              <a:rPr lang="nl-BE" altLang="nl-BE" b="1" dirty="0">
                <a:solidFill>
                  <a:srgbClr val="5F5F5F"/>
                </a:solidFill>
                <a:effectLst>
                  <a:outerShdw blurRad="38100" dist="38100" dir="2700000" algn="tl">
                    <a:srgbClr val="C0C0C0"/>
                  </a:outerShdw>
                </a:effectLst>
                <a:latin typeface="Tahoma" panose="020B0604030504040204" pitchFamily="34" charset="0"/>
              </a:rPr>
              <a:t>Drie</a:t>
            </a:r>
          </a:p>
          <a:p>
            <a:pPr>
              <a:defRPr/>
            </a:pPr>
            <a:r>
              <a:rPr lang="nl-BE" altLang="nl-BE" b="1" dirty="0">
                <a:solidFill>
                  <a:srgbClr val="5F5F5F"/>
                </a:solidFill>
                <a:effectLst>
                  <a:outerShdw blurRad="38100" dist="38100" dir="2700000" algn="tl">
                    <a:srgbClr val="C0C0C0"/>
                  </a:outerShdw>
                </a:effectLst>
                <a:latin typeface="Tahoma" panose="020B0604030504040204" pitchFamily="34" charset="0"/>
              </a:rPr>
              <a:t>types</a:t>
            </a:r>
          </a:p>
          <a:p>
            <a:pPr>
              <a:defRPr/>
            </a:pPr>
            <a:r>
              <a:rPr lang="nl-BE" altLang="nl-BE" b="1" dirty="0">
                <a:solidFill>
                  <a:srgbClr val="5F5F5F"/>
                </a:solidFill>
                <a:effectLst>
                  <a:outerShdw blurRad="38100" dist="38100" dir="2700000" algn="tl">
                    <a:srgbClr val="C0C0C0"/>
                  </a:outerShdw>
                </a:effectLst>
                <a:latin typeface="Tahoma" panose="020B0604030504040204" pitchFamily="34" charset="0"/>
              </a:rPr>
              <a:t>benaderings-</a:t>
            </a:r>
          </a:p>
          <a:p>
            <a:pPr>
              <a:defRPr/>
            </a:pPr>
            <a:r>
              <a:rPr lang="nl-BE" altLang="nl-BE" b="1" dirty="0">
                <a:solidFill>
                  <a:srgbClr val="5F5F5F"/>
                </a:solidFill>
                <a:effectLst>
                  <a:outerShdw blurRad="38100" dist="38100" dir="2700000" algn="tl">
                    <a:srgbClr val="C0C0C0"/>
                  </a:outerShdw>
                </a:effectLst>
                <a:latin typeface="Tahoma" panose="020B0604030504040204" pitchFamily="34" charset="0"/>
              </a:rPr>
              <a:t>wijzen</a:t>
            </a:r>
          </a:p>
        </p:txBody>
      </p:sp>
      <p:sp>
        <p:nvSpPr>
          <p:cNvPr id="4100" name="Rectangle 4"/>
          <p:cNvSpPr>
            <a:spLocks noChangeArrowheads="1"/>
          </p:cNvSpPr>
          <p:nvPr/>
        </p:nvSpPr>
        <p:spPr bwMode="auto">
          <a:xfrm>
            <a:off x="8149771" y="3390828"/>
            <a:ext cx="2230438" cy="1570038"/>
          </a:xfrm>
          <a:prstGeom prst="rect">
            <a:avLst/>
          </a:prstGeom>
          <a:noFill/>
          <a:ln>
            <a:noFill/>
          </a:ln>
          <a:effectLst>
            <a:outerShdw dist="107763"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2075" tIns="46038" rIns="92075" bIns="46038">
            <a:spAutoFit/>
          </a:bodyPr>
          <a:lstStyle/>
          <a:p>
            <a:pPr>
              <a:defRPr/>
            </a:pPr>
            <a:r>
              <a:rPr lang="nl-BE" altLang="nl-BE" b="1" dirty="0">
                <a:solidFill>
                  <a:srgbClr val="5F5F5F"/>
                </a:solidFill>
                <a:effectLst>
                  <a:outerShdw blurRad="38100" dist="38100" dir="2700000" algn="tl">
                    <a:srgbClr val="C0C0C0"/>
                  </a:outerShdw>
                </a:effectLst>
                <a:latin typeface="Tahoma" panose="020B0604030504040204" pitchFamily="34" charset="0"/>
              </a:rPr>
              <a:t>Acht</a:t>
            </a:r>
          </a:p>
          <a:p>
            <a:pPr>
              <a:defRPr/>
            </a:pPr>
            <a:r>
              <a:rPr lang="nl-BE" altLang="nl-BE" b="1" dirty="0">
                <a:solidFill>
                  <a:srgbClr val="5F5F5F"/>
                </a:solidFill>
                <a:effectLst>
                  <a:outerShdw blurRad="38100" dist="38100" dir="2700000" algn="tl">
                    <a:srgbClr val="C0C0C0"/>
                  </a:outerShdw>
                </a:effectLst>
                <a:latin typeface="Tahoma" panose="020B0604030504040204" pitchFamily="34" charset="0"/>
              </a:rPr>
              <a:t>soorten</a:t>
            </a:r>
          </a:p>
          <a:p>
            <a:pPr>
              <a:defRPr/>
            </a:pPr>
            <a:r>
              <a:rPr lang="nl-BE" altLang="nl-BE" b="1" dirty="0">
                <a:solidFill>
                  <a:srgbClr val="5F5F5F"/>
                </a:solidFill>
                <a:effectLst>
                  <a:outerShdw blurRad="38100" dist="38100" dir="2700000" algn="tl">
                    <a:srgbClr val="C0C0C0"/>
                  </a:outerShdw>
                </a:effectLst>
                <a:latin typeface="Tahoma" panose="020B0604030504040204" pitchFamily="34" charset="0"/>
              </a:rPr>
              <a:t>benaderings-</a:t>
            </a:r>
          </a:p>
          <a:p>
            <a:pPr>
              <a:defRPr/>
            </a:pPr>
            <a:r>
              <a:rPr lang="nl-BE" altLang="nl-BE" b="1" dirty="0">
                <a:solidFill>
                  <a:srgbClr val="5F5F5F"/>
                </a:solidFill>
                <a:effectLst>
                  <a:outerShdw blurRad="38100" dist="38100" dir="2700000" algn="tl">
                    <a:srgbClr val="C0C0C0"/>
                  </a:outerShdw>
                </a:effectLst>
                <a:latin typeface="Tahoma" panose="020B0604030504040204" pitchFamily="34" charset="0"/>
              </a:rPr>
              <a:t>wijzen</a:t>
            </a:r>
          </a:p>
        </p:txBody>
      </p:sp>
      <p:sp>
        <p:nvSpPr>
          <p:cNvPr id="4102" name="Rectangle 6"/>
          <p:cNvSpPr>
            <a:spLocks noChangeArrowheads="1"/>
          </p:cNvSpPr>
          <p:nvPr/>
        </p:nvSpPr>
        <p:spPr bwMode="auto">
          <a:xfrm>
            <a:off x="3599996" y="1086758"/>
            <a:ext cx="4168775" cy="5732462"/>
          </a:xfrm>
          <a:prstGeom prst="rect">
            <a:avLst/>
          </a:prstGeom>
          <a:noFill/>
          <a:ln w="101600">
            <a:solidFill>
              <a:srgbClr val="FFFF00"/>
            </a:solidFill>
            <a:miter lim="800000"/>
            <a:headEnd/>
            <a:tailEnd/>
          </a:ln>
          <a:effectLst>
            <a:outerShdw dist="107763"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Lst>
        </p:spPr>
        <p:txBody>
          <a:bodyPr wrap="none" anchor="ctr"/>
          <a:lstStyle>
            <a:lvl1pPr>
              <a:defRPr sz="2400">
                <a:solidFill>
                  <a:srgbClr val="FF9900"/>
                </a:solidFill>
                <a:latin typeface="Times New Roman" panose="02020603050405020304" pitchFamily="18" charset="0"/>
              </a:defRPr>
            </a:lvl1pPr>
            <a:lvl2pPr marL="742950" indent="-285750">
              <a:defRPr sz="2400">
                <a:solidFill>
                  <a:srgbClr val="FF9900"/>
                </a:solidFill>
                <a:latin typeface="Times New Roman" panose="02020603050405020304" pitchFamily="18" charset="0"/>
              </a:defRPr>
            </a:lvl2pPr>
            <a:lvl3pPr marL="1143000" indent="-228600">
              <a:defRPr sz="2400">
                <a:solidFill>
                  <a:srgbClr val="FF9900"/>
                </a:solidFill>
                <a:latin typeface="Times New Roman" panose="02020603050405020304" pitchFamily="18" charset="0"/>
              </a:defRPr>
            </a:lvl3pPr>
            <a:lvl4pPr marL="1600200" indent="-228600">
              <a:defRPr sz="2400">
                <a:solidFill>
                  <a:srgbClr val="FF9900"/>
                </a:solidFill>
                <a:latin typeface="Times New Roman" panose="02020603050405020304" pitchFamily="18" charset="0"/>
              </a:defRPr>
            </a:lvl4pPr>
            <a:lvl5pPr marL="2057400" indent="-228600">
              <a:defRPr sz="2400">
                <a:solidFill>
                  <a:srgbClr val="FF9900"/>
                </a:solidFill>
                <a:latin typeface="Times New Roman" panose="02020603050405020304" pitchFamily="18" charset="0"/>
              </a:defRPr>
            </a:lvl5pPr>
            <a:lvl6pPr marL="2514600" indent="-228600" eaLnBrk="0" fontAlgn="base" hangingPunct="0">
              <a:spcBef>
                <a:spcPct val="0"/>
              </a:spcBef>
              <a:spcAft>
                <a:spcPct val="0"/>
              </a:spcAft>
              <a:defRPr sz="2400">
                <a:solidFill>
                  <a:srgbClr val="FF9900"/>
                </a:solidFill>
                <a:latin typeface="Times New Roman" panose="02020603050405020304" pitchFamily="18" charset="0"/>
              </a:defRPr>
            </a:lvl6pPr>
            <a:lvl7pPr marL="2971800" indent="-228600" eaLnBrk="0" fontAlgn="base" hangingPunct="0">
              <a:spcBef>
                <a:spcPct val="0"/>
              </a:spcBef>
              <a:spcAft>
                <a:spcPct val="0"/>
              </a:spcAft>
              <a:defRPr sz="2400">
                <a:solidFill>
                  <a:srgbClr val="FF9900"/>
                </a:solidFill>
                <a:latin typeface="Times New Roman" panose="02020603050405020304" pitchFamily="18" charset="0"/>
              </a:defRPr>
            </a:lvl7pPr>
            <a:lvl8pPr marL="3429000" indent="-228600" eaLnBrk="0" fontAlgn="base" hangingPunct="0">
              <a:spcBef>
                <a:spcPct val="0"/>
              </a:spcBef>
              <a:spcAft>
                <a:spcPct val="0"/>
              </a:spcAft>
              <a:defRPr sz="2400">
                <a:solidFill>
                  <a:srgbClr val="FF9900"/>
                </a:solidFill>
                <a:latin typeface="Times New Roman" panose="02020603050405020304" pitchFamily="18" charset="0"/>
              </a:defRPr>
            </a:lvl8pPr>
            <a:lvl9pPr marL="3886200" indent="-228600" eaLnBrk="0" fontAlgn="base" hangingPunct="0">
              <a:spcBef>
                <a:spcPct val="0"/>
              </a:spcBef>
              <a:spcAft>
                <a:spcPct val="0"/>
              </a:spcAft>
              <a:defRPr sz="2400">
                <a:solidFill>
                  <a:srgbClr val="FF9900"/>
                </a:solidFill>
                <a:latin typeface="Times New Roman" panose="02020603050405020304" pitchFamily="18" charset="0"/>
              </a:defRPr>
            </a:lvl9pPr>
          </a:lstStyle>
          <a:p>
            <a:endParaRPr lang="nl-BE" altLang="nl-BE"/>
          </a:p>
        </p:txBody>
      </p:sp>
      <p:pic>
        <p:nvPicPr>
          <p:cNvPr id="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5948" y="1246910"/>
            <a:ext cx="4168775" cy="585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kstvak 2">
            <a:hlinkClick r:id="rId4"/>
          </p:cNvPr>
          <p:cNvSpPr txBox="1"/>
          <p:nvPr/>
        </p:nvSpPr>
        <p:spPr>
          <a:xfrm>
            <a:off x="9270638" y="5451928"/>
            <a:ext cx="2219141" cy="923330"/>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l"/>
            <a:r>
              <a:rPr lang="nl-NL"/>
              <a:t>Demo pro- en reactieve  benaderingswijzen</a:t>
            </a:r>
            <a:endParaRPr lang="nl-BE"/>
          </a:p>
        </p:txBody>
      </p:sp>
      <p:pic>
        <p:nvPicPr>
          <p:cNvPr id="4" name="Picture 7" descr="Figuur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70899" y="2667788"/>
            <a:ext cx="1395171" cy="194956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39559774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Microsoft-geluid.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099"/>
                                        </p:tgtEl>
                                        <p:attrNameLst>
                                          <p:attrName>style.visibility</p:attrName>
                                        </p:attrNameLst>
                                      </p:cBhvr>
                                      <p:to>
                                        <p:strVal val="visible"/>
                                      </p:to>
                                    </p:set>
                                    <p:anim calcmode="lin" valueType="num">
                                      <p:cBhvr additive="base">
                                        <p:cTn id="13" dur="500" fill="hold"/>
                                        <p:tgtEl>
                                          <p:spTgt spid="4099"/>
                                        </p:tgtEl>
                                        <p:attrNameLst>
                                          <p:attrName>ppt_x</p:attrName>
                                        </p:attrNameLst>
                                      </p:cBhvr>
                                      <p:tavLst>
                                        <p:tav tm="0">
                                          <p:val>
                                            <p:strVal val="#ppt_x"/>
                                          </p:val>
                                        </p:tav>
                                        <p:tav tm="100000">
                                          <p:val>
                                            <p:strVal val="#ppt_x"/>
                                          </p:val>
                                        </p:tav>
                                      </p:tavLst>
                                    </p:anim>
                                    <p:anim calcmode="lin" valueType="num">
                                      <p:cBhvr additive="base">
                                        <p:cTn id="14" dur="500" fill="hold"/>
                                        <p:tgtEl>
                                          <p:spTgt spid="409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Microsoft-geluid.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100"/>
                                        </p:tgtEl>
                                        <p:attrNameLst>
                                          <p:attrName>style.visibility</p:attrName>
                                        </p:attrNameLst>
                                      </p:cBhvr>
                                      <p:to>
                                        <p:strVal val="visible"/>
                                      </p:to>
                                    </p:set>
                                    <p:anim calcmode="lin" valueType="num">
                                      <p:cBhvr additive="base">
                                        <p:cTn id="19" dur="500" fill="hold"/>
                                        <p:tgtEl>
                                          <p:spTgt spid="4100"/>
                                        </p:tgtEl>
                                        <p:attrNameLst>
                                          <p:attrName>ppt_x</p:attrName>
                                        </p:attrNameLst>
                                      </p:cBhvr>
                                      <p:tavLst>
                                        <p:tav tm="0">
                                          <p:val>
                                            <p:strVal val="#ppt_x"/>
                                          </p:val>
                                        </p:tav>
                                        <p:tav tm="100000">
                                          <p:val>
                                            <p:strVal val="#ppt_x"/>
                                          </p:val>
                                        </p:tav>
                                      </p:tavLst>
                                    </p:anim>
                                    <p:anim calcmode="lin" valueType="num">
                                      <p:cBhvr additive="base">
                                        <p:cTn id="20" dur="500" fill="hold"/>
                                        <p:tgtEl>
                                          <p:spTgt spid="4100"/>
                                        </p:tgtEl>
                                        <p:attrNameLst>
                                          <p:attrName>ppt_y</p:attrName>
                                        </p:attrNameLst>
                                      </p:cBhvr>
                                      <p:tavLst>
                                        <p:tav tm="0">
                                          <p:val>
                                            <p:strVal val="1+#ppt_h/2"/>
                                          </p:val>
                                        </p:tav>
                                        <p:tav tm="100000">
                                          <p:val>
                                            <p:strVal val="#ppt_y"/>
                                          </p:val>
                                        </p:tav>
                                      </p:tavLst>
                                    </p:anim>
                                  </p:childTnLst>
                                </p:cTn>
                              </p:par>
                            </p:childTnLst>
                          </p:cTn>
                        </p:par>
                        <p:par>
                          <p:cTn id="21" fill="hold" nodeType="afterGroup">
                            <p:stCondLst>
                              <p:cond delay="500"/>
                            </p:stCondLst>
                            <p:childTnLst>
                              <p:par>
                                <p:cTn id="22" presetID="2" presetClass="entr" presetSubtype="3" fill="hold" grpId="0" nodeType="afterEffect">
                                  <p:stCondLst>
                                    <p:cond delay="0"/>
                                  </p:stCondLst>
                                  <p:childTnLst>
                                    <p:set>
                                      <p:cBhvr>
                                        <p:cTn id="23" dur="1" fill="hold">
                                          <p:stCondLst>
                                            <p:cond delay="0"/>
                                          </p:stCondLst>
                                        </p:cTn>
                                        <p:tgtEl>
                                          <p:spTgt spid="4102"/>
                                        </p:tgtEl>
                                        <p:attrNameLst>
                                          <p:attrName>style.visibility</p:attrName>
                                        </p:attrNameLst>
                                      </p:cBhvr>
                                      <p:to>
                                        <p:strVal val="visible"/>
                                      </p:to>
                                    </p:set>
                                    <p:anim calcmode="lin" valueType="num">
                                      <p:cBhvr additive="base">
                                        <p:cTn id="24" dur="500" fill="hold"/>
                                        <p:tgtEl>
                                          <p:spTgt spid="4102"/>
                                        </p:tgtEl>
                                        <p:attrNameLst>
                                          <p:attrName>ppt_x</p:attrName>
                                        </p:attrNameLst>
                                      </p:cBhvr>
                                      <p:tavLst>
                                        <p:tav tm="0">
                                          <p:val>
                                            <p:strVal val="1+#ppt_w/2"/>
                                          </p:val>
                                        </p:tav>
                                        <p:tav tm="100000">
                                          <p:val>
                                            <p:strVal val="#ppt_x"/>
                                          </p:val>
                                        </p:tav>
                                      </p:tavLst>
                                    </p:anim>
                                    <p:anim calcmode="lin" valueType="num">
                                      <p:cBhvr additive="base">
                                        <p:cTn id="25" dur="500" fill="hold"/>
                                        <p:tgtEl>
                                          <p:spTgt spid="410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animBg="1" autoUpdateAnimBg="0"/>
      <p:bldP spid="4099" grpId="0" autoUpdateAnimBg="0"/>
      <p:bldP spid="4100" grpId="0" autoUpdateAnimBg="0"/>
      <p:bldP spid="410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4770" y="90715"/>
            <a:ext cx="6238875" cy="6048672"/>
          </a:xfrm>
          <a:prstGeom prst="rect">
            <a:avLst/>
          </a:prstGeom>
          <a:noFill/>
          <a:ln>
            <a:noFill/>
          </a:ln>
          <a:scene3d>
            <a:camera prst="perspectiveContrastingRightFacing"/>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8588" y="202697"/>
            <a:ext cx="2784275" cy="3175050"/>
          </a:xfrm>
          <a:prstGeom prst="rect">
            <a:avLst/>
          </a:prstGeom>
          <a:noFill/>
          <a:ln>
            <a:noFill/>
          </a:ln>
          <a:scene3d>
            <a:camera prst="perspectiveContrastingLeftFacing"/>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10095" y="423637"/>
            <a:ext cx="1723827" cy="2954110"/>
          </a:xfrm>
          <a:prstGeom prst="rect">
            <a:avLst/>
          </a:prstGeom>
          <a:noFill/>
          <a:ln>
            <a:noFill/>
          </a:ln>
          <a:scene3d>
            <a:camera prst="perspectiveContrastingLeftFacing"/>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fbeelding 2"/>
          <p:cNvPicPr>
            <a:picLocks noChangeAspect="1"/>
          </p:cNvPicPr>
          <p:nvPr/>
        </p:nvPicPr>
        <p:blipFill rotWithShape="1">
          <a:blip r:embed="rId5" cstate="print">
            <a:extLst>
              <a:ext uri="{28A0092B-C50C-407E-A947-70E740481C1C}">
                <a14:useLocalDpi xmlns:a14="http://schemas.microsoft.com/office/drawing/2010/main" val="0"/>
              </a:ext>
            </a:extLst>
          </a:blip>
          <a:srcRect l="17783" t="-2688" r="19084" b="11610"/>
          <a:stretch/>
        </p:blipFill>
        <p:spPr>
          <a:xfrm>
            <a:off x="96683" y="3115051"/>
            <a:ext cx="2263082" cy="325422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Afbeelding 4"/>
          <p:cNvPicPr>
            <a:picLocks noChangeAspect="1"/>
          </p:cNvPicPr>
          <p:nvPr/>
        </p:nvPicPr>
        <p:blipFill rotWithShape="1">
          <a:blip r:embed="rId6" cstate="print">
            <a:extLst>
              <a:ext uri="{28A0092B-C50C-407E-A947-70E740481C1C}">
                <a14:useLocalDpi xmlns:a14="http://schemas.microsoft.com/office/drawing/2010/main" val="0"/>
              </a:ext>
            </a:extLst>
          </a:blip>
          <a:srcRect l="19531" t="20644" r="17076" b="24034"/>
          <a:stretch/>
        </p:blipFill>
        <p:spPr>
          <a:xfrm>
            <a:off x="7737933" y="3747601"/>
            <a:ext cx="4214017" cy="2621676"/>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20689912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963385" y="-299356"/>
            <a:ext cx="10744200" cy="1228436"/>
          </a:xfrm>
        </p:spPr>
        <p:txBody>
          <a:bodyPr/>
          <a:lstStyle/>
          <a:p>
            <a:r>
              <a:rPr lang="nl-NL"/>
              <a:t>Wie zet de toon?</a:t>
            </a:r>
            <a:endParaRPr lang="nl-BE"/>
          </a:p>
        </p:txBody>
      </p:sp>
      <p:sp>
        <p:nvSpPr>
          <p:cNvPr id="6" name="Tekstvak 5"/>
          <p:cNvSpPr txBox="1"/>
          <p:nvPr/>
        </p:nvSpPr>
        <p:spPr>
          <a:xfrm>
            <a:off x="117928" y="1107760"/>
            <a:ext cx="10595429" cy="5632311"/>
          </a:xfrm>
          <a:prstGeom prst="rect">
            <a:avLst/>
          </a:prstGeom>
          <a:noFill/>
        </p:spPr>
        <p:txBody>
          <a:bodyPr wrap="square">
            <a:spAutoFit/>
          </a:bodyPr>
          <a:lstStyle/>
          <a:p>
            <a:br>
              <a:rPr lang="nl-BE"/>
            </a:br>
            <a:r>
              <a:rPr lang="nl-BE"/>
              <a:t>Wat wij pesten noemen, door jongeren ervaren als tof gedrag dat de toon zet. Wil je cool zijn dan zo en meedoen. Status belangrijker dan geliefd</a:t>
            </a:r>
            <a:endParaRPr lang="nl-NL"/>
          </a:p>
          <a:p>
            <a:endParaRPr lang="nl-NL"/>
          </a:p>
          <a:p>
            <a:r>
              <a:rPr lang="nl-NL"/>
              <a:t>Wiens geactiveerde schema’s zetten de toon?  Via neerhalen van gepeste opbouwen van prestige</a:t>
            </a:r>
          </a:p>
          <a:p>
            <a:endParaRPr lang="nl-NL"/>
          </a:p>
          <a:p>
            <a:r>
              <a:rPr lang="nl-NL"/>
              <a:t>Kan er ook ruimte gecreëerd voor de schema’’s van anderen? Iedereen – slachtoffer</a:t>
            </a:r>
          </a:p>
          <a:p>
            <a:endParaRPr lang="nl-NL"/>
          </a:p>
          <a:p>
            <a:r>
              <a:rPr lang="nl-NL"/>
              <a:t>Vaak verschillende schema’s, met risico op tegengestelde en gepolariseerde schema’s</a:t>
            </a:r>
          </a:p>
          <a:p>
            <a:endParaRPr lang="nl-NL"/>
          </a:p>
          <a:p>
            <a:r>
              <a:rPr lang="nl-NL"/>
              <a:t>Hoe schema’s dichter bij elkaar brengen, of schema-verschil meer ruimte geven</a:t>
            </a:r>
          </a:p>
          <a:p>
            <a:endParaRPr lang="nl-NL"/>
          </a:p>
          <a:p>
            <a:r>
              <a:rPr lang="nl-NL"/>
              <a:t>Bijv. Verschil is de norm en de toon en niet gelijkheid,</a:t>
            </a:r>
          </a:p>
          <a:p>
            <a:r>
              <a:rPr lang="nl-NL"/>
              <a:t>        en hiervoor ook als volwassene de toon aangeven</a:t>
            </a:r>
          </a:p>
          <a:p>
            <a:endParaRPr lang="nl-NL"/>
          </a:p>
          <a:p>
            <a:r>
              <a:rPr lang="nl-NL"/>
              <a:t>Schema’s krijgen gemakkelijk een opsplitsing en gaan hierdoor polariseren</a:t>
            </a:r>
          </a:p>
          <a:p>
            <a:endParaRPr lang="nl-NL"/>
          </a:p>
          <a:p>
            <a:r>
              <a:rPr lang="nl-NL"/>
              <a:t>Hoe tot schema’s komen die alles en iedereen omvatten</a:t>
            </a:r>
          </a:p>
          <a:p>
            <a:endParaRPr lang="nl-NL"/>
          </a:p>
          <a:p>
            <a:r>
              <a:rPr lang="nl-NL"/>
              <a:t>Inbreng hierbij van peer mediation</a:t>
            </a:r>
            <a:endParaRPr lang="nl-BE"/>
          </a:p>
        </p:txBody>
      </p:sp>
      <p:sp>
        <p:nvSpPr>
          <p:cNvPr id="4" name="Tekstvak 3"/>
          <p:cNvSpPr txBox="1"/>
          <p:nvPr/>
        </p:nvSpPr>
        <p:spPr>
          <a:xfrm>
            <a:off x="6605813" y="557110"/>
            <a:ext cx="5586187" cy="369332"/>
          </a:xfrm>
          <a:prstGeom prst="rect">
            <a:avLst/>
          </a:prstGeom>
          <a:noFill/>
        </p:spPr>
        <p:txBody>
          <a:bodyPr wrap="square" rtlCol="0">
            <a:spAutoFit/>
          </a:bodyPr>
          <a:lstStyle/>
          <a:p>
            <a:pPr algn="l"/>
            <a:r>
              <a:rPr lang="nl-NL"/>
              <a:t>‘Van nu af zijn de Brullies de baas!”</a:t>
            </a:r>
            <a:endParaRPr lang="nl-BE"/>
          </a:p>
        </p:txBody>
      </p:sp>
      <p:pic>
        <p:nvPicPr>
          <p:cNvPr id="2" name="Afbeelding 6"/>
          <p:cNvPicPr>
            <a:picLocks noChangeAspect="1"/>
          </p:cNvPicPr>
          <p:nvPr/>
        </p:nvPicPr>
        <p:blipFill rotWithShape="1">
          <a:blip r:embed="rId2" cstate="print">
            <a:extLst>
              <a:ext uri="{28A0092B-C50C-407E-A947-70E740481C1C}">
                <a14:useLocalDpi xmlns:a14="http://schemas.microsoft.com/office/drawing/2010/main" val="0"/>
              </a:ext>
            </a:extLst>
          </a:blip>
          <a:srcRect l="4553" t="8639" b="16737"/>
          <a:stretch/>
        </p:blipFill>
        <p:spPr>
          <a:xfrm>
            <a:off x="7248071" y="4442220"/>
            <a:ext cx="5098143" cy="2297851"/>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5" name="Tekstvak 4"/>
          <p:cNvSpPr txBox="1"/>
          <p:nvPr/>
        </p:nvSpPr>
        <p:spPr>
          <a:xfrm>
            <a:off x="9594851" y="2866187"/>
            <a:ext cx="1828800" cy="92333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l"/>
            <a:r>
              <a:rPr lang="nl-NL"/>
              <a:t>Opletten met teveel en te weinig ruimte!</a:t>
            </a:r>
            <a:endParaRPr lang="nl-BE"/>
          </a:p>
        </p:txBody>
      </p:sp>
    </p:spTree>
    <p:extLst>
      <p:ext uri="{BB962C8B-B14F-4D97-AF65-F5344CB8AC3E}">
        <p14:creationId xmlns:p14="http://schemas.microsoft.com/office/powerpoint/2010/main" val="31863569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4"/>
          <p:cNvSpPr txBox="1">
            <a:spLocks noChangeArrowheads="1"/>
          </p:cNvSpPr>
          <p:nvPr/>
        </p:nvSpPr>
        <p:spPr bwMode="auto">
          <a:xfrm>
            <a:off x="1302884" y="386884"/>
            <a:ext cx="885280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r>
              <a:rPr lang="nl-NL" altLang="en-US" sz="2800"/>
              <a:t>OMSTANDERFENOMEEN of </a:t>
            </a:r>
            <a:r>
              <a:rPr lang="nl-BE" altLang="en-US" sz="2800"/>
              <a:t>OMSTANDER-APATHIE</a:t>
            </a:r>
          </a:p>
        </p:txBody>
      </p:sp>
      <p:pic>
        <p:nvPicPr>
          <p:cNvPr id="20483" name="Picture 6" descr="lefferts-1103-N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150" y="2000250"/>
            <a:ext cx="5473700" cy="193357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20484" name="Text Box 7"/>
          <p:cNvSpPr txBox="1">
            <a:spLocks noChangeArrowheads="1"/>
          </p:cNvSpPr>
          <p:nvPr/>
        </p:nvSpPr>
        <p:spPr bwMode="auto">
          <a:xfrm>
            <a:off x="1547813" y="1341438"/>
            <a:ext cx="652621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r>
              <a:rPr lang="nl-BE" altLang="en-US" sz="1600"/>
              <a:t>Tegengestelde van altruïsme – passief blijven toekijken in noodsituatie</a:t>
            </a:r>
          </a:p>
          <a:p>
            <a:pPr eaLnBrk="1" hangingPunct="1"/>
            <a:r>
              <a:rPr lang="nl-BE" altLang="en-US" sz="1600"/>
              <a:t>Vorm van invloed van aanwezigheid van anderen op gedrag individu</a:t>
            </a:r>
            <a:endParaRPr lang="nl-NL" altLang="en-US" sz="1600"/>
          </a:p>
        </p:txBody>
      </p:sp>
      <p:sp>
        <p:nvSpPr>
          <p:cNvPr id="20485" name="Text Box 8"/>
          <p:cNvSpPr txBox="1">
            <a:spLocks noChangeArrowheads="1"/>
          </p:cNvSpPr>
          <p:nvPr/>
        </p:nvSpPr>
        <p:spPr bwMode="auto">
          <a:xfrm>
            <a:off x="1835150" y="4005263"/>
            <a:ext cx="49085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r>
              <a:rPr lang="nl-BE" altLang="en-US" sz="1600"/>
              <a:t>Bystander effect : iedereen denkt dat iemand anders</a:t>
            </a:r>
            <a:br>
              <a:rPr lang="nl-BE" altLang="en-US" sz="1600"/>
            </a:br>
            <a:r>
              <a:rPr lang="nl-BE" altLang="en-US" sz="1600"/>
              <a:t>                             wel actie zal ondernemen</a:t>
            </a:r>
            <a:endParaRPr lang="nl-NL" altLang="en-US" sz="1600"/>
          </a:p>
        </p:txBody>
      </p:sp>
      <p:sp>
        <p:nvSpPr>
          <p:cNvPr id="20486" name="Text Box 9"/>
          <p:cNvSpPr txBox="1">
            <a:spLocks noChangeArrowheads="1"/>
          </p:cNvSpPr>
          <p:nvPr/>
        </p:nvSpPr>
        <p:spPr bwMode="auto">
          <a:xfrm>
            <a:off x="1835150" y="4625975"/>
            <a:ext cx="5545138"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r>
              <a:rPr lang="nl-BE" altLang="en-US" sz="1600"/>
              <a:t>Verklaring : sociale interferentie : aandacht verdeeld</a:t>
            </a:r>
            <a:br>
              <a:rPr lang="nl-BE" altLang="en-US" sz="1600"/>
            </a:br>
            <a:r>
              <a:rPr lang="nl-BE" altLang="en-US" sz="1600"/>
              <a:t>                                                      bang voor oordeel</a:t>
            </a:r>
            <a:br>
              <a:rPr lang="nl-BE" altLang="en-US" sz="1600"/>
            </a:br>
            <a:r>
              <a:rPr lang="nl-BE" altLang="en-US" sz="1600"/>
              <a:t>                    deling verantwoordelijkheid : iedere helper zich</a:t>
            </a:r>
            <a:br>
              <a:rPr lang="nl-BE" altLang="en-US" sz="1600"/>
            </a:br>
            <a:r>
              <a:rPr lang="nl-BE" altLang="en-US" sz="1600"/>
              <a:t>                                                      in groep minder verant-</a:t>
            </a:r>
            <a:br>
              <a:rPr lang="nl-BE" altLang="en-US" sz="1600"/>
            </a:br>
            <a:r>
              <a:rPr lang="nl-BE" altLang="en-US" sz="1600"/>
              <a:t>                                                      woordelijk voelen</a:t>
            </a:r>
            <a:endParaRPr lang="nl-NL" altLang="en-US" sz="1600"/>
          </a:p>
        </p:txBody>
      </p:sp>
      <p:sp>
        <p:nvSpPr>
          <p:cNvPr id="2" name="Tekstvak 1"/>
          <p:cNvSpPr txBox="1"/>
          <p:nvPr/>
        </p:nvSpPr>
        <p:spPr>
          <a:xfrm>
            <a:off x="7592691" y="2651997"/>
            <a:ext cx="4234542" cy="1015663"/>
          </a:xfrm>
          <a:prstGeom prst="rect">
            <a:avLst/>
          </a:prstGeom>
          <a:noFill/>
        </p:spPr>
        <p:txBody>
          <a:bodyPr wrap="square" rtlCol="0">
            <a:spAutoFit/>
          </a:bodyPr>
          <a:lstStyle/>
          <a:p>
            <a:pPr algn="l"/>
            <a:r>
              <a:rPr lang="nl-BE" sz="1200" b="0" i="0" dirty="0">
                <a:solidFill>
                  <a:srgbClr val="252525"/>
                </a:solidFill>
                <a:effectLst/>
                <a:latin typeface="Helvetica Neue"/>
              </a:rPr>
              <a:t>Het omstandereffect werd voor het eerst benoemd toen een vrouw, Catherine "Kitty" </a:t>
            </a:r>
            <a:r>
              <a:rPr lang="nl-BE" sz="1200" b="0" i="0" dirty="0" err="1">
                <a:solidFill>
                  <a:srgbClr val="252525"/>
                </a:solidFill>
                <a:effectLst/>
                <a:latin typeface="Helvetica Neue"/>
              </a:rPr>
              <a:t>Genovese</a:t>
            </a:r>
            <a:r>
              <a:rPr lang="nl-BE" sz="1200" b="0" i="0" dirty="0">
                <a:solidFill>
                  <a:srgbClr val="252525"/>
                </a:solidFill>
                <a:effectLst/>
                <a:latin typeface="Helvetica Neue"/>
              </a:rPr>
              <a:t>, in 1964 in </a:t>
            </a:r>
            <a:r>
              <a:rPr lang="nl-BE" sz="1200" b="0" i="0" u="none" strike="noStrike" dirty="0">
                <a:solidFill>
                  <a:srgbClr val="5A3696"/>
                </a:solidFill>
                <a:effectLst/>
                <a:latin typeface="Helvetica Neue"/>
              </a:rPr>
              <a:t>New York</a:t>
            </a:r>
            <a:r>
              <a:rPr lang="nl-BE" sz="1200" b="0" i="0" dirty="0">
                <a:solidFill>
                  <a:srgbClr val="252525"/>
                </a:solidFill>
                <a:effectLst/>
                <a:latin typeface="Helvetica Neue"/>
              </a:rPr>
              <a:t> werd doodgestoken. De steekpartij zou 35 minuten hebben geduurd en 38 mensen zouden mogelijk hebben toegekeken zonder in te grijpen of de politie te bellen.</a:t>
            </a:r>
            <a:endParaRPr lang="nl-BE" sz="1200" dirty="0"/>
          </a:p>
        </p:txBody>
      </p:sp>
      <p:sp>
        <p:nvSpPr>
          <p:cNvPr id="3" name="Tekstvak 2"/>
          <p:cNvSpPr txBox="1"/>
          <p:nvPr/>
        </p:nvSpPr>
        <p:spPr>
          <a:xfrm>
            <a:off x="8074025" y="4295775"/>
            <a:ext cx="1828800" cy="923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l"/>
            <a:r>
              <a:rPr lang="nl-NL"/>
              <a:t>Zwijgende middengroep bij pesten</a:t>
            </a:r>
            <a:endParaRPr lang="nl-BE"/>
          </a:p>
        </p:txBody>
      </p:sp>
      <p:sp>
        <p:nvSpPr>
          <p:cNvPr id="5" name="Tekstvak 4"/>
          <p:cNvSpPr txBox="1"/>
          <p:nvPr/>
        </p:nvSpPr>
        <p:spPr>
          <a:xfrm rot="20422114">
            <a:off x="9141395" y="5275838"/>
            <a:ext cx="2714434" cy="938719"/>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l"/>
            <a:r>
              <a:rPr lang="nl-NL" sz="1100" i="1"/>
              <a:t>Lize Spit over haar roman Het smelt</a:t>
            </a:r>
            <a:r>
              <a:rPr lang="nl-NL" sz="1100"/>
              <a:t> : ‘Gruwt Eva als hoofdpersonage van de pijnlijke paradox dat dorpsbewoners alles weten van elkaar, maar niet ingrijpen als het fout loopt.’</a:t>
            </a:r>
            <a:endParaRPr lang="nl-BE" sz="1100"/>
          </a:p>
        </p:txBody>
      </p:sp>
    </p:spTree>
    <p:extLst>
      <p:ext uri="{BB962C8B-B14F-4D97-AF65-F5344CB8AC3E}">
        <p14:creationId xmlns:p14="http://schemas.microsoft.com/office/powerpoint/2010/main" val="27000001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4"/>
          <p:cNvSpPr txBox="1">
            <a:spLocks noChangeArrowheads="1"/>
          </p:cNvSpPr>
          <p:nvPr/>
        </p:nvSpPr>
        <p:spPr bwMode="auto">
          <a:xfrm>
            <a:off x="1096736" y="515937"/>
            <a:ext cx="68770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r>
              <a:rPr lang="nl-BE" altLang="en-US"/>
              <a:t>IMPULS- OF AANSTEKELIJKHEIDSTHEORIE  - Berkowitz</a:t>
            </a:r>
          </a:p>
        </p:txBody>
      </p:sp>
      <p:sp>
        <p:nvSpPr>
          <p:cNvPr id="21507" name="Text Box 5"/>
          <p:cNvSpPr txBox="1">
            <a:spLocks noChangeArrowheads="1"/>
          </p:cNvSpPr>
          <p:nvPr/>
        </p:nvSpPr>
        <p:spPr bwMode="auto">
          <a:xfrm>
            <a:off x="1476375" y="3141663"/>
            <a:ext cx="6589713"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r>
              <a:rPr lang="nl-BE" altLang="en-US"/>
              <a:t>Beelden die idee van behulpzaamheid uitdragen</a:t>
            </a:r>
            <a:br>
              <a:rPr lang="nl-BE" altLang="en-US"/>
            </a:br>
            <a:endParaRPr lang="nl-BE" altLang="en-US"/>
          </a:p>
          <a:p>
            <a:pPr eaLnBrk="1" hangingPunct="1"/>
            <a:r>
              <a:rPr lang="nl-BE" altLang="en-US"/>
              <a:t>Activeren cognitieve schema’s over helpen van anderen</a:t>
            </a:r>
          </a:p>
          <a:p>
            <a:pPr eaLnBrk="1" hangingPunct="1"/>
            <a:endParaRPr lang="nl-BE" altLang="en-US"/>
          </a:p>
          <a:p>
            <a:pPr eaLnBrk="1" hangingPunct="1"/>
            <a:r>
              <a:rPr lang="nl-BE" altLang="en-US"/>
              <a:t>Verhogen kansen op helpen ook in ietwat andere context</a:t>
            </a:r>
          </a:p>
        </p:txBody>
      </p:sp>
      <p:sp>
        <p:nvSpPr>
          <p:cNvPr id="21508" name="Line 6"/>
          <p:cNvSpPr>
            <a:spLocks noChangeShapeType="1"/>
          </p:cNvSpPr>
          <p:nvPr/>
        </p:nvSpPr>
        <p:spPr bwMode="auto">
          <a:xfrm>
            <a:off x="4643438" y="3573463"/>
            <a:ext cx="0" cy="2159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509" name="Line 7"/>
          <p:cNvSpPr>
            <a:spLocks noChangeShapeType="1"/>
          </p:cNvSpPr>
          <p:nvPr/>
        </p:nvSpPr>
        <p:spPr bwMode="auto">
          <a:xfrm>
            <a:off x="4643438" y="4149725"/>
            <a:ext cx="0" cy="28733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510" name="Oval 8"/>
          <p:cNvSpPr>
            <a:spLocks noChangeArrowheads="1"/>
          </p:cNvSpPr>
          <p:nvPr/>
        </p:nvSpPr>
        <p:spPr bwMode="auto">
          <a:xfrm>
            <a:off x="6948488" y="1628775"/>
            <a:ext cx="2195512" cy="2016125"/>
          </a:xfrm>
          <a:prstGeom prst="ellipse">
            <a:avLst/>
          </a:prstGeom>
          <a:solidFill>
            <a:schemeClr val="accent1"/>
          </a:solidFill>
          <a:ln w="9525">
            <a:solidFill>
              <a:schemeClr val="tx1"/>
            </a:solidFill>
            <a:round/>
            <a:headEnd/>
            <a:tailEnd/>
          </a:ln>
        </p:spPr>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r>
              <a:rPr lang="nl-BE" altLang="en-US"/>
              <a:t>Belang van </a:t>
            </a:r>
            <a:br>
              <a:rPr lang="nl-BE" altLang="en-US"/>
            </a:br>
            <a:r>
              <a:rPr lang="nl-BE" altLang="en-US"/>
              <a:t>helpende modellen</a:t>
            </a:r>
          </a:p>
        </p:txBody>
      </p:sp>
      <p:pic>
        <p:nvPicPr>
          <p:cNvPr id="2" name="Afbeelding 2"/>
          <p:cNvPicPr>
            <a:picLocks noChangeAspect="1"/>
          </p:cNvPicPr>
          <p:nvPr/>
        </p:nvPicPr>
        <p:blipFill rotWithShape="1">
          <a:blip r:embed="rId2" cstate="print">
            <a:extLst>
              <a:ext uri="{28A0092B-C50C-407E-A947-70E740481C1C}">
                <a14:useLocalDpi xmlns:a14="http://schemas.microsoft.com/office/drawing/2010/main" val="0"/>
              </a:ext>
            </a:extLst>
          </a:blip>
          <a:srcRect t="13316" b="21728"/>
          <a:stretch/>
        </p:blipFill>
        <p:spPr>
          <a:xfrm>
            <a:off x="9053285" y="3362779"/>
            <a:ext cx="2305049" cy="266178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Tekstvak 3"/>
          <p:cNvSpPr txBox="1"/>
          <p:nvPr/>
        </p:nvSpPr>
        <p:spPr>
          <a:xfrm>
            <a:off x="9053285" y="6211669"/>
            <a:ext cx="2964543" cy="646331"/>
          </a:xfrm>
          <a:prstGeom prst="rect">
            <a:avLst/>
          </a:prstGeom>
          <a:noFill/>
        </p:spPr>
        <p:txBody>
          <a:bodyPr wrap="square" rtlCol="0">
            <a:spAutoFit/>
          </a:bodyPr>
          <a:lstStyle/>
          <a:p>
            <a:pPr algn="l"/>
            <a:r>
              <a:rPr lang="nl-NL"/>
              <a:t>TOP in de Sport</a:t>
            </a:r>
          </a:p>
          <a:p>
            <a:pPr algn="l"/>
            <a:r>
              <a:rPr lang="nl-NL"/>
              <a:t>Time Out tegen Pesten</a:t>
            </a:r>
            <a:endParaRPr lang="nl-BE"/>
          </a:p>
        </p:txBody>
      </p:sp>
    </p:spTree>
    <p:extLst>
      <p:ext uri="{BB962C8B-B14F-4D97-AF65-F5344CB8AC3E}">
        <p14:creationId xmlns:p14="http://schemas.microsoft.com/office/powerpoint/2010/main" val="7221860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Prosociaal gedrag kansen geven</a:t>
            </a:r>
            <a:br>
              <a:rPr lang="nl-NL"/>
            </a:br>
            <a:r>
              <a:rPr lang="nl-NL"/>
              <a:t>tot ontwikkeling te komen</a:t>
            </a:r>
            <a:endParaRPr lang="nl-BE"/>
          </a:p>
        </p:txBody>
      </p:sp>
      <p:pic>
        <p:nvPicPr>
          <p:cNvPr id="5" name="Afbeelding 4"/>
          <p:cNvPicPr/>
          <p:nvPr/>
        </p:nvPicPr>
        <p:blipFill>
          <a:blip r:embed="rId2">
            <a:extLst>
              <a:ext uri="{28A0092B-C50C-407E-A947-70E740481C1C}">
                <a14:useLocalDpi xmlns:a14="http://schemas.microsoft.com/office/drawing/2010/main" val="0"/>
              </a:ext>
            </a:extLst>
          </a:blip>
          <a:srcRect/>
          <a:stretch>
            <a:fillRect/>
          </a:stretch>
        </p:blipFill>
        <p:spPr bwMode="auto">
          <a:xfrm flipH="1">
            <a:off x="0" y="1333887"/>
            <a:ext cx="2783862" cy="2044358"/>
          </a:xfrm>
          <a:prstGeom prst="rect">
            <a:avLst/>
          </a:prstGeom>
          <a:noFill/>
          <a:ln>
            <a:noFill/>
          </a:ln>
        </p:spPr>
      </p:pic>
      <p:sp>
        <p:nvSpPr>
          <p:cNvPr id="7" name="Tekstvak 6"/>
          <p:cNvSpPr txBox="1"/>
          <p:nvPr/>
        </p:nvSpPr>
        <p:spPr>
          <a:xfrm>
            <a:off x="2899883" y="774865"/>
            <a:ext cx="9292117" cy="2585323"/>
          </a:xfrm>
          <a:prstGeom prst="rect">
            <a:avLst/>
          </a:prstGeom>
          <a:noFill/>
        </p:spPr>
        <p:txBody>
          <a:bodyPr wrap="square">
            <a:spAutoFit/>
          </a:bodyPr>
          <a:lstStyle/>
          <a:p>
            <a:pPr algn="just">
              <a:lnSpc>
                <a:spcPct val="150000"/>
              </a:lnSpc>
              <a:spcAft>
                <a:spcPts val="0"/>
              </a:spcAft>
            </a:pPr>
            <a:r>
              <a:rPr lang="nl-BE" sz="1800">
                <a:effectLst/>
                <a:latin typeface="Times New Roman" panose="02020603050405020304" pitchFamily="18" charset="0"/>
                <a:ea typeface="Times New Roman" panose="02020603050405020304" pitchFamily="18" charset="0"/>
              </a:rPr>
              <a:t> </a:t>
            </a:r>
          </a:p>
          <a:p>
            <a:pPr algn="just">
              <a:lnSpc>
                <a:spcPct val="150000"/>
              </a:lnSpc>
              <a:spcAft>
                <a:spcPts val="0"/>
              </a:spcAft>
            </a:pPr>
            <a:r>
              <a:rPr lang="nl-BE" sz="1800">
                <a:effectLst/>
                <a:latin typeface="Times New Roman" panose="02020603050405020304" pitchFamily="18" charset="0"/>
                <a:ea typeface="Times New Roman" panose="02020603050405020304" pitchFamily="18" charset="0"/>
              </a:rPr>
              <a:t>Een kind van nog geen twee jaar dat een ander kind troost. Een kind dat je helpt als je iets niet alleen kan dragen. Een kind dat zijn stoeltje deelt met een ander kind. Een kind dat samen met andere kinderen een toren bouwt. Een kind dat mee de verdediging van zijn broer of zus opneemt wanneer die wordt uitgelachen of aangevallen. Een kind dat hulp inroept zo het merkt dat een ander kind iets is overkomen.</a:t>
            </a:r>
            <a:r>
              <a:rPr lang="nl-NL">
                <a:latin typeface="Times New Roman" panose="02020603050405020304" pitchFamily="18" charset="0"/>
                <a:ea typeface="Times New Roman" panose="02020603050405020304" pitchFamily="18" charset="0"/>
              </a:rPr>
              <a:t> D</a:t>
            </a:r>
            <a:r>
              <a:rPr lang="nl-BE" sz="1800">
                <a:effectLst/>
                <a:latin typeface="Times New Roman" panose="02020603050405020304" pitchFamily="18" charset="0"/>
                <a:ea typeface="Times New Roman" panose="02020603050405020304" pitchFamily="18" charset="0"/>
              </a:rPr>
              <a:t>it zijn alle voorbeelden van prosociaal gedrag.</a:t>
            </a:r>
            <a:endParaRPr lang="nl-BE"/>
          </a:p>
        </p:txBody>
      </p:sp>
      <p:sp>
        <p:nvSpPr>
          <p:cNvPr id="9" name="Tekstvak 8"/>
          <p:cNvSpPr txBox="1"/>
          <p:nvPr/>
        </p:nvSpPr>
        <p:spPr>
          <a:xfrm>
            <a:off x="315230" y="3465638"/>
            <a:ext cx="11795127" cy="1338828"/>
          </a:xfrm>
          <a:prstGeom prst="rect">
            <a:avLst/>
          </a:prstGeom>
          <a:noFill/>
        </p:spPr>
        <p:txBody>
          <a:bodyPr wrap="square">
            <a:spAutoFit/>
          </a:bodyPr>
          <a:lstStyle/>
          <a:p>
            <a:pPr algn="just">
              <a:lnSpc>
                <a:spcPct val="150000"/>
              </a:lnSpc>
              <a:spcAft>
                <a:spcPts val="0"/>
              </a:spcAft>
            </a:pPr>
            <a:r>
              <a:rPr lang="nl-BE" sz="1800">
                <a:effectLst/>
                <a:latin typeface="Times New Roman" panose="02020603050405020304" pitchFamily="18" charset="0"/>
                <a:ea typeface="Times New Roman" panose="02020603050405020304" pitchFamily="18" charset="0"/>
              </a:rPr>
              <a:t>Het prosociaal gedrag neemt toe met de leeftijd. Dit heeft te maken met de cognitieve ontwikkeling van het kind. Zo kunnen oudere kinderen het voordeel inzien van samenwerken. Ook kunnen zij beter kiezen tussen iets alleen doen, of iets samen met anderen of in groep. Dit waar ze voorheen gemakkelijker automatisch kozen voor zichzelf.</a:t>
            </a:r>
          </a:p>
        </p:txBody>
      </p:sp>
      <p:sp>
        <p:nvSpPr>
          <p:cNvPr id="11" name="Tekstvak 10"/>
          <p:cNvSpPr txBox="1"/>
          <p:nvPr/>
        </p:nvSpPr>
        <p:spPr>
          <a:xfrm>
            <a:off x="197302" y="4788122"/>
            <a:ext cx="11913055" cy="2585323"/>
          </a:xfrm>
          <a:prstGeom prst="rect">
            <a:avLst/>
          </a:prstGeom>
          <a:noFill/>
        </p:spPr>
        <p:txBody>
          <a:bodyPr wrap="square">
            <a:spAutoFit/>
          </a:bodyPr>
          <a:lstStyle/>
          <a:p>
            <a:pPr algn="just">
              <a:lnSpc>
                <a:spcPct val="150000"/>
              </a:lnSpc>
              <a:spcAft>
                <a:spcPts val="0"/>
              </a:spcAft>
            </a:pPr>
            <a:r>
              <a:rPr lang="nl-BE" sz="1800">
                <a:effectLst/>
                <a:latin typeface="Times New Roman" panose="02020603050405020304" pitchFamily="18" charset="0"/>
                <a:ea typeface="Times New Roman" panose="02020603050405020304" pitchFamily="18" charset="0"/>
              </a:rPr>
              <a:t>Toch zijn er grote individuele verschillen in de mate van prosociaal gedrag en dit op elke leeftijd. Zo zullen kinderen die aandacht hebben om een vriendschap niet op de helling te zetten, bij een meningsverschil of bij wat elk wil, meer vrienden hebben dan kinderen die alleen rekening houden met hun eigen behoeften op dat moment. Zo zullen adolescenten die een weigering of een gebrek aan medewerking ervaren als een persoonlijke afwijzing, meer agressief zijn en minder prosociaal gedrag vertonen in een affectieve relatie.</a:t>
            </a:r>
          </a:p>
          <a:p>
            <a:pPr algn="just">
              <a:lnSpc>
                <a:spcPct val="150000"/>
              </a:lnSpc>
              <a:spcAft>
                <a:spcPts val="0"/>
              </a:spcAft>
            </a:pPr>
            <a:r>
              <a:rPr lang="nl-BE" sz="1800">
                <a:effectLst/>
                <a:latin typeface="Times New Roman" panose="02020603050405020304" pitchFamily="18" charset="0"/>
                <a:ea typeface="Times New Roman" panose="02020603050405020304" pitchFamily="18" charset="0"/>
              </a:rPr>
              <a:t> </a:t>
            </a:r>
          </a:p>
        </p:txBody>
      </p:sp>
      <p:pic>
        <p:nvPicPr>
          <p:cNvPr id="3" name="Afbeelding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8575220" y="2472"/>
            <a:ext cx="3616780" cy="1333886"/>
          </a:xfrm>
          <a:prstGeom prst="rect">
            <a:avLst/>
          </a:prstGeom>
        </p:spPr>
      </p:pic>
    </p:spTree>
    <p:extLst>
      <p:ext uri="{BB962C8B-B14F-4D97-AF65-F5344CB8AC3E}">
        <p14:creationId xmlns:p14="http://schemas.microsoft.com/office/powerpoint/2010/main" val="180068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46100" y="-419980"/>
            <a:ext cx="10744200" cy="1228436"/>
          </a:xfrm>
        </p:spPr>
        <p:txBody>
          <a:bodyPr/>
          <a:lstStyle/>
          <a:p>
            <a:r>
              <a:rPr lang="nl-NL"/>
              <a:t>Prosociaal gedrag bevorderen per leeftijd</a:t>
            </a:r>
            <a:endParaRPr lang="nl-BE"/>
          </a:p>
        </p:txBody>
      </p:sp>
      <p:sp>
        <p:nvSpPr>
          <p:cNvPr id="4" name="Tekstvak 3"/>
          <p:cNvSpPr txBox="1"/>
          <p:nvPr/>
        </p:nvSpPr>
        <p:spPr>
          <a:xfrm>
            <a:off x="117928" y="1384547"/>
            <a:ext cx="4209143" cy="5170646"/>
          </a:xfrm>
          <a:prstGeom prst="rect">
            <a:avLst/>
          </a:prstGeom>
          <a:noFill/>
        </p:spPr>
        <p:txBody>
          <a:bodyPr wrap="square">
            <a:spAutoFit/>
          </a:bodyPr>
          <a:lstStyle/>
          <a:p>
            <a:pPr>
              <a:lnSpc>
                <a:spcPct val="150000"/>
              </a:lnSpc>
              <a:spcAft>
                <a:spcPts val="0"/>
              </a:spcAft>
            </a:pPr>
            <a:r>
              <a:rPr lang="nl-BE" sz="1100" b="1">
                <a:effectLst/>
                <a:latin typeface="Times New Roman" panose="02020603050405020304" pitchFamily="18" charset="0"/>
                <a:ea typeface="Times New Roman" panose="02020603050405020304" pitchFamily="18" charset="0"/>
              </a:rPr>
              <a:t>Latentieleeftijd</a:t>
            </a:r>
            <a:r>
              <a:rPr lang="nl-NL" sz="1100" b="1">
                <a:effectLst/>
                <a:latin typeface="Times New Roman" panose="02020603050405020304" pitchFamily="18" charset="0"/>
                <a:ea typeface="Times New Roman" panose="02020603050405020304" pitchFamily="18" charset="0"/>
              </a:rPr>
              <a:t> (6 – 12 jaar</a:t>
            </a:r>
            <a:endParaRPr lang="nl-BE" sz="1100">
              <a:effectLst/>
              <a:latin typeface="Times New Roman" panose="02020603050405020304" pitchFamily="18" charset="0"/>
              <a:ea typeface="Times New Roman" panose="02020603050405020304" pitchFamily="18" charset="0"/>
            </a:endParaRPr>
          </a:p>
          <a:p>
            <a:pPr>
              <a:lnSpc>
                <a:spcPct val="150000"/>
              </a:lnSpc>
              <a:spcAft>
                <a:spcPts val="0"/>
              </a:spcAft>
            </a:pPr>
            <a:r>
              <a:rPr lang="nl-BE" sz="1100">
                <a:effectLst/>
                <a:latin typeface="Times New Roman" panose="02020603050405020304" pitchFamily="18" charset="0"/>
                <a:ea typeface="Times New Roman" panose="02020603050405020304" pitchFamily="18" charset="0"/>
              </a:rPr>
              <a:t>		Toenemende vaardigheid om voor</a:t>
            </a:r>
          </a:p>
          <a:p>
            <a:pPr marL="899160">
              <a:lnSpc>
                <a:spcPct val="150000"/>
              </a:lnSpc>
              <a:spcAft>
                <a:spcPts val="0"/>
              </a:spcAft>
            </a:pPr>
            <a:r>
              <a:rPr lang="nl-NL" sz="1100">
                <a:latin typeface="Times New Roman" panose="02020603050405020304" pitchFamily="18" charset="0"/>
                <a:ea typeface="Times New Roman" panose="02020603050405020304" pitchFamily="18" charset="0"/>
              </a:rPr>
              <a:t>                           jo</a:t>
            </a:r>
            <a:r>
              <a:rPr lang="nl-BE" sz="1100">
                <a:effectLst/>
                <a:latin typeface="Times New Roman" panose="02020603050405020304" pitchFamily="18" charset="0"/>
                <a:ea typeface="Times New Roman" panose="02020603050405020304" pitchFamily="18" charset="0"/>
              </a:rPr>
              <a:t>ngere kinderen te zorgen, zoals voe-</a:t>
            </a:r>
            <a:br>
              <a:rPr lang="nl-BE" sz="1100">
                <a:effectLst/>
                <a:latin typeface="Times New Roman" panose="02020603050405020304" pitchFamily="18" charset="0"/>
                <a:ea typeface="Times New Roman" panose="02020603050405020304" pitchFamily="18" charset="0"/>
              </a:rPr>
            </a:br>
            <a:r>
              <a:rPr lang="nl-NL" sz="1100">
                <a:effectLst/>
                <a:latin typeface="Times New Roman" panose="02020603050405020304" pitchFamily="18" charset="0"/>
                <a:ea typeface="Times New Roman" panose="02020603050405020304" pitchFamily="18" charset="0"/>
              </a:rPr>
              <a:t>                           </a:t>
            </a:r>
            <a:r>
              <a:rPr lang="nl-BE" sz="1100">
                <a:effectLst/>
                <a:latin typeface="Times New Roman" panose="02020603050405020304" pitchFamily="18" charset="0"/>
                <a:ea typeface="Times New Roman" panose="02020603050405020304" pitchFamily="18" charset="0"/>
              </a:rPr>
              <a:t>den, aankleden, wondverzorging</a:t>
            </a:r>
          </a:p>
          <a:p>
            <a:pPr>
              <a:lnSpc>
                <a:spcPct val="150000"/>
              </a:lnSpc>
              <a:spcAft>
                <a:spcPts val="0"/>
              </a:spcAft>
            </a:pPr>
            <a:r>
              <a:rPr lang="nl-BE" sz="1100">
                <a:effectLst/>
                <a:latin typeface="Times New Roman" panose="02020603050405020304" pitchFamily="18" charset="0"/>
                <a:ea typeface="Times New Roman" panose="02020603050405020304" pitchFamily="18" charset="0"/>
              </a:rPr>
              <a:t>		Toenemende vaardigheid om iemand</a:t>
            </a:r>
          </a:p>
          <a:p>
            <a:pPr>
              <a:lnSpc>
                <a:spcPct val="150000"/>
              </a:lnSpc>
              <a:spcAft>
                <a:spcPts val="0"/>
              </a:spcAft>
            </a:pPr>
            <a:r>
              <a:rPr lang="nl-BE" sz="1100">
                <a:effectLst/>
                <a:latin typeface="Times New Roman" panose="02020603050405020304" pitchFamily="18" charset="0"/>
                <a:ea typeface="Times New Roman" panose="02020603050405020304" pitchFamily="18" charset="0"/>
              </a:rPr>
              <a:t>		anders perspectief in te nemen, wat</a:t>
            </a:r>
          </a:p>
          <a:p>
            <a:pPr>
              <a:lnSpc>
                <a:spcPct val="150000"/>
              </a:lnSpc>
              <a:spcAft>
                <a:spcPts val="0"/>
              </a:spcAft>
            </a:pPr>
            <a:r>
              <a:rPr lang="nl-BE" sz="1100">
                <a:effectLst/>
                <a:latin typeface="Times New Roman" panose="02020603050405020304" pitchFamily="18" charset="0"/>
                <a:ea typeface="Times New Roman" panose="02020603050405020304" pitchFamily="18" charset="0"/>
              </a:rPr>
              <a:t>		toelaat meer passend zorg en troost te</a:t>
            </a:r>
          </a:p>
          <a:p>
            <a:pPr>
              <a:lnSpc>
                <a:spcPct val="150000"/>
              </a:lnSpc>
              <a:spcAft>
                <a:spcPts val="0"/>
              </a:spcAft>
            </a:pPr>
            <a:r>
              <a:rPr lang="nl-BE" sz="1100">
                <a:effectLst/>
                <a:latin typeface="Times New Roman" panose="02020603050405020304" pitchFamily="18" charset="0"/>
                <a:ea typeface="Times New Roman" panose="02020603050405020304" pitchFamily="18" charset="0"/>
              </a:rPr>
              <a:t>		bieden aan wie er behoefte aan heeft</a:t>
            </a:r>
          </a:p>
          <a:p>
            <a:pPr>
              <a:lnSpc>
                <a:spcPct val="150000"/>
              </a:lnSpc>
              <a:spcAft>
                <a:spcPts val="0"/>
              </a:spcAft>
            </a:pPr>
            <a:r>
              <a:rPr lang="nl-BE" sz="1100">
                <a:effectLst/>
                <a:latin typeface="Times New Roman" panose="02020603050405020304" pitchFamily="18" charset="0"/>
                <a:ea typeface="Times New Roman" panose="02020603050405020304" pitchFamily="18" charset="0"/>
              </a:rPr>
              <a:t>		Toenemend verlangen om anderen te</a:t>
            </a:r>
          </a:p>
          <a:p>
            <a:pPr>
              <a:lnSpc>
                <a:spcPct val="150000"/>
              </a:lnSpc>
              <a:spcAft>
                <a:spcPts val="0"/>
              </a:spcAft>
            </a:pPr>
            <a:r>
              <a:rPr lang="nl-BE" sz="1100">
                <a:effectLst/>
                <a:latin typeface="Times New Roman" panose="02020603050405020304" pitchFamily="18" charset="0"/>
                <a:ea typeface="Times New Roman" panose="02020603050405020304" pitchFamily="18" charset="0"/>
              </a:rPr>
              <a:t>		helpen als doel op en in zichzelf		</a:t>
            </a:r>
          </a:p>
          <a:p>
            <a:pPr>
              <a:lnSpc>
                <a:spcPct val="150000"/>
              </a:lnSpc>
              <a:spcAft>
                <a:spcPts val="0"/>
              </a:spcAft>
            </a:pPr>
            <a:r>
              <a:rPr lang="nl-BE" sz="1100" i="1">
                <a:effectLst/>
                <a:latin typeface="Times New Roman" panose="02020603050405020304" pitchFamily="18" charset="0"/>
                <a:ea typeface="Times New Roman" panose="02020603050405020304" pitchFamily="18" charset="0"/>
              </a:rPr>
              <a:t>Wat je kan doen</a:t>
            </a:r>
            <a:endParaRPr lang="nl-BE" sz="1100">
              <a:effectLst/>
              <a:latin typeface="Times New Roman" panose="02020603050405020304" pitchFamily="18" charset="0"/>
              <a:ea typeface="Times New Roman" panose="02020603050405020304" pitchFamily="18" charset="0"/>
            </a:endParaRPr>
          </a:p>
          <a:p>
            <a:pPr marL="895350">
              <a:lnSpc>
                <a:spcPct val="150000"/>
              </a:lnSpc>
              <a:spcAft>
                <a:spcPts val="0"/>
              </a:spcAft>
            </a:pPr>
            <a:r>
              <a:rPr lang="nl-BE" sz="1100">
                <a:effectLst/>
                <a:latin typeface="Times New Roman" panose="02020603050405020304" pitchFamily="18" charset="0"/>
                <a:ea typeface="Times New Roman" panose="02020603050405020304" pitchFamily="18" charset="0"/>
              </a:rPr>
              <a:t>Maak je kind attent op noden van anderen, e</a:t>
            </a:r>
            <a:r>
              <a:rPr lang="nl-NL" sz="1100">
                <a:effectLst/>
                <a:latin typeface="Times New Roman" panose="02020603050405020304" pitchFamily="18" charset="0"/>
                <a:ea typeface="Times New Roman" panose="02020603050405020304" pitchFamily="18" charset="0"/>
              </a:rPr>
              <a:t>n m</a:t>
            </a:r>
            <a:r>
              <a:rPr lang="nl-BE" sz="1100">
                <a:effectLst/>
                <a:latin typeface="Times New Roman" panose="02020603050405020304" pitchFamily="18" charset="0"/>
                <a:ea typeface="Times New Roman" panose="02020603050405020304" pitchFamily="18" charset="0"/>
              </a:rPr>
              <a:t>oedig het aan om zulke noden te zien als een reden voor het bieden van hulp</a:t>
            </a:r>
          </a:p>
          <a:p>
            <a:pPr marL="895350">
              <a:lnSpc>
                <a:spcPct val="150000"/>
              </a:lnSpc>
              <a:spcAft>
                <a:spcPts val="0"/>
              </a:spcAft>
            </a:pPr>
            <a:r>
              <a:rPr lang="nl-BE" sz="1100">
                <a:effectLst/>
                <a:latin typeface="Times New Roman" panose="02020603050405020304" pitchFamily="18" charset="0"/>
                <a:ea typeface="Times New Roman" panose="02020603050405020304" pitchFamily="18" charset="0"/>
              </a:rPr>
              <a:t>Maak je kind attent hoe tevreden een kind kan zijn met zijn tegemoetkoming</a:t>
            </a:r>
          </a:p>
          <a:p>
            <a:pPr>
              <a:lnSpc>
                <a:spcPct val="150000"/>
              </a:lnSpc>
              <a:spcAft>
                <a:spcPts val="0"/>
              </a:spcAft>
            </a:pPr>
            <a:r>
              <a:rPr lang="nl-BE" sz="1100">
                <a:effectLst/>
                <a:latin typeface="Times New Roman" panose="02020603050405020304" pitchFamily="18" charset="0"/>
                <a:ea typeface="Times New Roman" panose="02020603050405020304" pitchFamily="18" charset="0"/>
              </a:rPr>
              <a:t>	Gebruik prosociale benoemingen, zoals</a:t>
            </a:r>
            <a:endParaRPr lang="nl-NL" sz="1100">
              <a:effectLst/>
              <a:latin typeface="Times New Roman" panose="02020603050405020304" pitchFamily="18" charset="0"/>
              <a:ea typeface="Times New Roman" panose="02020603050405020304" pitchFamily="18" charset="0"/>
            </a:endParaRPr>
          </a:p>
          <a:p>
            <a:pPr>
              <a:lnSpc>
                <a:spcPct val="150000"/>
              </a:lnSpc>
              <a:spcAft>
                <a:spcPts val="0"/>
              </a:spcAft>
            </a:pPr>
            <a:r>
              <a:rPr lang="nl-NL" sz="1100">
                <a:latin typeface="Times New Roman" panose="02020603050405020304" pitchFamily="18" charset="0"/>
                <a:ea typeface="Times New Roman" panose="02020603050405020304" pitchFamily="18" charset="0"/>
              </a:rPr>
              <a:t>                           l</a:t>
            </a:r>
            <a:r>
              <a:rPr lang="nl-BE" sz="1100">
                <a:effectLst/>
                <a:latin typeface="Times New Roman" panose="02020603050405020304" pitchFamily="18" charset="0"/>
                <a:ea typeface="Times New Roman" panose="02020603050405020304" pitchFamily="18" charset="0"/>
              </a:rPr>
              <a:t>ief, behulpzaam, als waardering voor </a:t>
            </a:r>
          </a:p>
          <a:p>
            <a:pPr>
              <a:lnSpc>
                <a:spcPct val="150000"/>
              </a:lnSpc>
              <a:spcAft>
                <a:spcPts val="0"/>
              </a:spcAft>
            </a:pPr>
            <a:r>
              <a:rPr lang="nl-NL" sz="1100">
                <a:latin typeface="Times New Roman" panose="02020603050405020304" pitchFamily="18" charset="0"/>
                <a:ea typeface="Times New Roman" panose="02020603050405020304" pitchFamily="18" charset="0"/>
              </a:rPr>
              <a:t>                           o</a:t>
            </a:r>
            <a:r>
              <a:rPr lang="nl-BE" sz="1100">
                <a:effectLst/>
                <a:latin typeface="Times New Roman" panose="02020603050405020304" pitchFamily="18" charset="0"/>
                <a:ea typeface="Times New Roman" panose="02020603050405020304" pitchFamily="18" charset="0"/>
              </a:rPr>
              <a:t>nbaatzuchtig gedrag</a:t>
            </a:r>
          </a:p>
        </p:txBody>
      </p:sp>
      <p:sp>
        <p:nvSpPr>
          <p:cNvPr id="6" name="Tekstvak 5"/>
          <p:cNvSpPr txBox="1"/>
          <p:nvPr/>
        </p:nvSpPr>
        <p:spPr>
          <a:xfrm>
            <a:off x="4401456" y="2382854"/>
            <a:ext cx="4142016" cy="3870611"/>
          </a:xfrm>
          <a:prstGeom prst="rect">
            <a:avLst/>
          </a:prstGeom>
          <a:noFill/>
        </p:spPr>
        <p:txBody>
          <a:bodyPr wrap="square">
            <a:spAutoFit/>
          </a:bodyPr>
          <a:lstStyle/>
          <a:p>
            <a:pPr>
              <a:lnSpc>
                <a:spcPct val="150000"/>
              </a:lnSpc>
              <a:spcAft>
                <a:spcPts val="0"/>
              </a:spcAft>
            </a:pPr>
            <a:r>
              <a:rPr lang="nl-NL" sz="1100" b="1">
                <a:effectLst/>
                <a:latin typeface="Times New Roman" panose="02020603050405020304" pitchFamily="18" charset="0"/>
                <a:ea typeface="Times New Roman" panose="02020603050405020304" pitchFamily="18" charset="0"/>
              </a:rPr>
              <a:t>J</a:t>
            </a:r>
            <a:r>
              <a:rPr lang="nl-BE" sz="1100" b="1">
                <a:effectLst/>
                <a:latin typeface="Times New Roman" panose="02020603050405020304" pitchFamily="18" charset="0"/>
                <a:ea typeface="Times New Roman" panose="02020603050405020304" pitchFamily="18" charset="0"/>
              </a:rPr>
              <a:t>roege adolescentieleeftijd</a:t>
            </a:r>
            <a:r>
              <a:rPr lang="nl-NL" sz="1100" b="1">
                <a:effectLst/>
                <a:latin typeface="Times New Roman" panose="02020603050405020304" pitchFamily="18" charset="0"/>
                <a:ea typeface="Times New Roman" panose="02020603050405020304" pitchFamily="18" charset="0"/>
              </a:rPr>
              <a:t> (12 – 15 jaar)</a:t>
            </a:r>
            <a:endParaRPr lang="nl-BE" sz="1100">
              <a:effectLst/>
              <a:latin typeface="Times New Roman" panose="02020603050405020304" pitchFamily="18" charset="0"/>
              <a:ea typeface="Times New Roman" panose="02020603050405020304" pitchFamily="18" charset="0"/>
            </a:endParaRPr>
          </a:p>
          <a:p>
            <a:pPr>
              <a:lnSpc>
                <a:spcPct val="150000"/>
              </a:lnSpc>
              <a:spcAft>
                <a:spcPts val="0"/>
              </a:spcAft>
            </a:pPr>
            <a:r>
              <a:rPr lang="nl-NL" sz="1100">
                <a:latin typeface="Times New Roman" panose="02020603050405020304" pitchFamily="18" charset="0"/>
                <a:ea typeface="Times New Roman" panose="02020603050405020304" pitchFamily="18" charset="0"/>
              </a:rPr>
              <a:t>                         </a:t>
            </a:r>
            <a:r>
              <a:rPr lang="nl-BE" sz="1100">
                <a:effectLst/>
                <a:latin typeface="Times New Roman" panose="02020603050405020304" pitchFamily="18" charset="0"/>
                <a:ea typeface="Times New Roman" panose="02020603050405020304" pitchFamily="18" charset="0"/>
              </a:rPr>
              <a:t>Groeiend vermogen om bij te dragen tot</a:t>
            </a:r>
          </a:p>
          <a:p>
            <a:pPr marL="899160">
              <a:lnSpc>
                <a:spcPct val="150000"/>
              </a:lnSpc>
              <a:spcAft>
                <a:spcPts val="0"/>
              </a:spcAft>
            </a:pPr>
            <a:r>
              <a:rPr lang="nl-NL" sz="1100">
                <a:latin typeface="Times New Roman" panose="02020603050405020304" pitchFamily="18" charset="0"/>
                <a:ea typeface="Times New Roman" panose="02020603050405020304" pitchFamily="18" charset="0"/>
              </a:rPr>
              <a:t>ins</a:t>
            </a:r>
            <a:r>
              <a:rPr lang="nl-BE" sz="1100">
                <a:effectLst/>
                <a:latin typeface="Times New Roman" panose="02020603050405020304" pitchFamily="18" charset="0"/>
                <a:ea typeface="Times New Roman" panose="02020603050405020304" pitchFamily="18" charset="0"/>
              </a:rPr>
              <a:t>tandhouden van thuis- en schoolomgeving</a:t>
            </a:r>
          </a:p>
          <a:p>
            <a:pPr marL="895350">
              <a:lnSpc>
                <a:spcPct val="150000"/>
              </a:lnSpc>
              <a:spcAft>
                <a:spcPts val="0"/>
              </a:spcAft>
            </a:pPr>
            <a:r>
              <a:rPr lang="nl-BE" sz="1100">
                <a:effectLst/>
                <a:latin typeface="Times New Roman" panose="02020603050405020304" pitchFamily="18" charset="0"/>
                <a:ea typeface="Times New Roman" panose="02020603050405020304" pitchFamily="18" charset="0"/>
              </a:rPr>
              <a:t>Ontluikende vaardigheid als verantwoordelijke 	zorgdrager voor jongere kinderen</a:t>
            </a:r>
          </a:p>
          <a:p>
            <a:pPr marL="895350">
              <a:lnSpc>
                <a:spcPct val="150000"/>
              </a:lnSpc>
              <a:spcAft>
                <a:spcPts val="0"/>
              </a:spcAft>
            </a:pPr>
            <a:r>
              <a:rPr lang="nl-BE" sz="1100">
                <a:effectLst/>
                <a:latin typeface="Times New Roman" panose="02020603050405020304" pitchFamily="18" charset="0"/>
                <a:ea typeface="Times New Roman" panose="02020603050405020304" pitchFamily="18" charset="0"/>
              </a:rPr>
              <a:t>Geneigd de verantwoordelijkheid te leggen bij personen in nood</a:t>
            </a:r>
          </a:p>
          <a:p>
            <a:pPr>
              <a:lnSpc>
                <a:spcPct val="150000"/>
              </a:lnSpc>
              <a:spcAft>
                <a:spcPts val="0"/>
              </a:spcAft>
            </a:pPr>
            <a:r>
              <a:rPr lang="nl-BE" sz="1100">
                <a:effectLst/>
                <a:latin typeface="Times New Roman" panose="02020603050405020304" pitchFamily="18" charset="0"/>
                <a:ea typeface="Times New Roman" panose="02020603050405020304" pitchFamily="18" charset="0"/>
              </a:rPr>
              <a:t> </a:t>
            </a:r>
          </a:p>
          <a:p>
            <a:pPr>
              <a:lnSpc>
                <a:spcPct val="150000"/>
              </a:lnSpc>
              <a:spcAft>
                <a:spcPts val="0"/>
              </a:spcAft>
            </a:pPr>
            <a:r>
              <a:rPr lang="nl-BE" sz="1100" i="1">
                <a:effectLst/>
                <a:latin typeface="Times New Roman" panose="02020603050405020304" pitchFamily="18" charset="0"/>
                <a:ea typeface="Times New Roman" panose="02020603050405020304" pitchFamily="18" charset="0"/>
              </a:rPr>
              <a:t>Wat je kan doen</a:t>
            </a:r>
            <a:endParaRPr lang="nl-BE" sz="1100">
              <a:effectLst/>
              <a:latin typeface="Times New Roman" panose="02020603050405020304" pitchFamily="18" charset="0"/>
              <a:ea typeface="Times New Roman" panose="02020603050405020304" pitchFamily="18" charset="0"/>
            </a:endParaRPr>
          </a:p>
          <a:p>
            <a:pPr marL="895350">
              <a:lnSpc>
                <a:spcPct val="150000"/>
              </a:lnSpc>
              <a:spcAft>
                <a:spcPts val="0"/>
              </a:spcAft>
            </a:pPr>
            <a:r>
              <a:rPr lang="nl-BE" sz="1100">
                <a:effectLst/>
                <a:latin typeface="Times New Roman" panose="02020603050405020304" pitchFamily="18" charset="0"/>
                <a:ea typeface="Times New Roman" panose="02020603050405020304" pitchFamily="18" charset="0"/>
              </a:rPr>
              <a:t>Jongere actief betrekken bij instandhouden omgeving</a:t>
            </a:r>
            <a:endParaRPr lang="nl-NL" sz="1100">
              <a:effectLst/>
              <a:latin typeface="Times New Roman" panose="02020603050405020304" pitchFamily="18" charset="0"/>
              <a:ea typeface="Times New Roman" panose="02020603050405020304" pitchFamily="18" charset="0"/>
            </a:endParaRPr>
          </a:p>
          <a:p>
            <a:pPr marL="895350">
              <a:lnSpc>
                <a:spcPct val="150000"/>
              </a:lnSpc>
              <a:spcAft>
                <a:spcPts val="0"/>
              </a:spcAft>
            </a:pPr>
            <a:r>
              <a:rPr lang="nl-BE" sz="1100">
                <a:effectLst/>
                <a:latin typeface="Times New Roman" panose="02020603050405020304" pitchFamily="18" charset="0"/>
                <a:ea typeface="Times New Roman" panose="02020603050405020304" pitchFamily="18" charset="0"/>
              </a:rPr>
              <a:t>Leren dat geven, delen en zorgen </a:t>
            </a:r>
            <a:r>
              <a:rPr lang="nl-NL" sz="1100">
                <a:effectLst/>
                <a:latin typeface="Times New Roman" panose="02020603050405020304" pitchFamily="18" charset="0"/>
                <a:ea typeface="Times New Roman" panose="02020603050405020304" pitchFamily="18" charset="0"/>
              </a:rPr>
              <a:t> v</a:t>
            </a:r>
            <a:r>
              <a:rPr lang="nl-BE" sz="1100">
                <a:effectLst/>
                <a:latin typeface="Times New Roman" panose="02020603050405020304" pitchFamily="18" charset="0"/>
                <a:ea typeface="Times New Roman" panose="02020603050405020304" pitchFamily="18" charset="0"/>
              </a:rPr>
              <a:t>oor </a:t>
            </a:r>
          </a:p>
          <a:p>
            <a:pPr>
              <a:lnSpc>
                <a:spcPct val="150000"/>
              </a:lnSpc>
              <a:spcAft>
                <a:spcPts val="0"/>
              </a:spcAft>
            </a:pPr>
            <a:r>
              <a:rPr lang="nl-NL" sz="1100">
                <a:latin typeface="Times New Roman" panose="02020603050405020304" pitchFamily="18" charset="0"/>
                <a:ea typeface="Times New Roman" panose="02020603050405020304" pitchFamily="18" charset="0"/>
              </a:rPr>
              <a:t>                          </a:t>
            </a:r>
            <a:r>
              <a:rPr lang="nl-BE" sz="1100">
                <a:effectLst/>
                <a:latin typeface="Times New Roman" panose="02020603050405020304" pitchFamily="18" charset="0"/>
                <a:ea typeface="Times New Roman" panose="02020603050405020304" pitchFamily="18" charset="0"/>
              </a:rPr>
              <a:t>anderen een hoge prioriteit hebben</a:t>
            </a:r>
          </a:p>
          <a:p>
            <a:pPr>
              <a:lnSpc>
                <a:spcPct val="150000"/>
              </a:lnSpc>
              <a:spcAft>
                <a:spcPts val="0"/>
              </a:spcAft>
            </a:pPr>
            <a:r>
              <a:rPr lang="nl-NL" sz="1100">
                <a:latin typeface="Times New Roman" panose="02020603050405020304" pitchFamily="18" charset="0"/>
                <a:ea typeface="Times New Roman" panose="02020603050405020304" pitchFamily="18" charset="0"/>
              </a:rPr>
              <a:t>                          </a:t>
            </a:r>
            <a:r>
              <a:rPr lang="nl-BE" sz="1100">
                <a:effectLst/>
                <a:latin typeface="Times New Roman" panose="02020603050405020304" pitchFamily="18" charset="0"/>
                <a:ea typeface="Times New Roman" panose="02020603050405020304" pitchFamily="18" charset="0"/>
              </a:rPr>
              <a:t>Jongere aanmoedigen te denken over</a:t>
            </a:r>
          </a:p>
          <a:p>
            <a:pPr>
              <a:lnSpc>
                <a:spcPct val="150000"/>
              </a:lnSpc>
              <a:spcAft>
                <a:spcPts val="0"/>
              </a:spcAft>
            </a:pPr>
            <a:r>
              <a:rPr lang="nl-BE" sz="1100">
                <a:effectLst/>
                <a:latin typeface="Times New Roman" panose="02020603050405020304" pitchFamily="18" charset="0"/>
                <a:ea typeface="Times New Roman" panose="02020603050405020304" pitchFamily="18" charset="0"/>
              </a:rPr>
              <a:t>	hoe de samenleving tegemoet komt</a:t>
            </a:r>
          </a:p>
          <a:p>
            <a:pPr>
              <a:lnSpc>
                <a:spcPct val="150000"/>
              </a:lnSpc>
              <a:spcAft>
                <a:spcPts val="0"/>
              </a:spcAft>
            </a:pPr>
            <a:r>
              <a:rPr lang="nl-NL" sz="1100">
                <a:latin typeface="Times New Roman" panose="02020603050405020304" pitchFamily="18" charset="0"/>
                <a:ea typeface="Times New Roman" panose="02020603050405020304" pitchFamily="18" charset="0"/>
              </a:rPr>
              <a:t>                          </a:t>
            </a:r>
            <a:r>
              <a:rPr lang="nl-BE" sz="1100">
                <a:effectLst/>
                <a:latin typeface="Times New Roman" panose="02020603050405020304" pitchFamily="18" charset="0"/>
                <a:ea typeface="Times New Roman" panose="02020603050405020304" pitchFamily="18" charset="0"/>
              </a:rPr>
              <a:t>aan wie in nood</a:t>
            </a:r>
          </a:p>
        </p:txBody>
      </p:sp>
      <p:sp>
        <p:nvSpPr>
          <p:cNvPr id="8" name="Tekstvak 7"/>
          <p:cNvSpPr txBox="1"/>
          <p:nvPr/>
        </p:nvSpPr>
        <p:spPr>
          <a:xfrm>
            <a:off x="7846786" y="1859795"/>
            <a:ext cx="4345214" cy="4916731"/>
          </a:xfrm>
          <a:prstGeom prst="rect">
            <a:avLst/>
          </a:prstGeom>
          <a:noFill/>
        </p:spPr>
        <p:txBody>
          <a:bodyPr wrap="square">
            <a:spAutoFit/>
          </a:bodyPr>
          <a:lstStyle/>
          <a:p>
            <a:pPr>
              <a:lnSpc>
                <a:spcPct val="150000"/>
              </a:lnSpc>
              <a:spcAft>
                <a:spcPts val="0"/>
              </a:spcAft>
            </a:pPr>
            <a:r>
              <a:rPr lang="nl-BE" sz="1100" b="1">
                <a:effectLst/>
                <a:latin typeface="Times New Roman" panose="02020603050405020304" pitchFamily="18" charset="0"/>
                <a:ea typeface="Times New Roman" panose="02020603050405020304" pitchFamily="18" charset="0"/>
              </a:rPr>
              <a:t>Late adolescentieleeftijd</a:t>
            </a:r>
            <a:r>
              <a:rPr lang="nl-NL" sz="1100" b="1">
                <a:effectLst/>
                <a:latin typeface="Times New Roman" panose="02020603050405020304" pitchFamily="18" charset="0"/>
                <a:ea typeface="Times New Roman" panose="02020603050405020304" pitchFamily="18" charset="0"/>
              </a:rPr>
              <a:t> (15 – 18 jaar)</a:t>
            </a:r>
            <a:endParaRPr lang="nl-BE" sz="1100">
              <a:effectLst/>
              <a:latin typeface="Times New Roman" panose="02020603050405020304" pitchFamily="18" charset="0"/>
              <a:ea typeface="Times New Roman" panose="02020603050405020304" pitchFamily="18" charset="0"/>
            </a:endParaRPr>
          </a:p>
          <a:p>
            <a:pPr marL="449580" indent="445770">
              <a:lnSpc>
                <a:spcPct val="150000"/>
              </a:lnSpc>
              <a:spcAft>
                <a:spcPts val="0"/>
              </a:spcAft>
            </a:pPr>
            <a:r>
              <a:rPr lang="nl-BE" sz="1100">
                <a:effectLst/>
                <a:latin typeface="Times New Roman" panose="02020603050405020304" pitchFamily="18" charset="0"/>
                <a:ea typeface="Times New Roman" panose="02020603050405020304" pitchFamily="18" charset="0"/>
              </a:rPr>
              <a:t>Groeiende vaardigheid om psychologisch</a:t>
            </a:r>
            <a:endParaRPr lang="nl-NL" sz="1100">
              <a:effectLst/>
              <a:latin typeface="Times New Roman" panose="02020603050405020304" pitchFamily="18" charset="0"/>
              <a:ea typeface="Times New Roman" panose="02020603050405020304" pitchFamily="18" charset="0"/>
            </a:endParaRPr>
          </a:p>
          <a:p>
            <a:pPr marL="449580" indent="445770">
              <a:lnSpc>
                <a:spcPct val="150000"/>
              </a:lnSpc>
              <a:spcAft>
                <a:spcPts val="0"/>
              </a:spcAft>
            </a:pPr>
            <a:r>
              <a:rPr lang="nl-NL" sz="1100">
                <a:latin typeface="Times New Roman" panose="02020603050405020304" pitchFamily="18" charset="0"/>
                <a:ea typeface="Times New Roman" panose="02020603050405020304" pitchFamily="18" charset="0"/>
              </a:rPr>
              <a:t>w</a:t>
            </a:r>
            <a:r>
              <a:rPr lang="nl-BE" sz="1100">
                <a:effectLst/>
                <a:latin typeface="Times New Roman" panose="02020603050405020304" pitchFamily="18" charset="0"/>
                <a:ea typeface="Times New Roman" panose="02020603050405020304" pitchFamily="18" charset="0"/>
              </a:rPr>
              <a:t>elbevinden van anderen in te schatten</a:t>
            </a:r>
          </a:p>
          <a:p>
            <a:pPr>
              <a:lnSpc>
                <a:spcPct val="150000"/>
              </a:lnSpc>
              <a:spcAft>
                <a:spcPts val="0"/>
              </a:spcAft>
            </a:pPr>
            <a:r>
              <a:rPr lang="nl-BE" sz="1100">
                <a:effectLst/>
                <a:latin typeface="Times New Roman" panose="02020603050405020304" pitchFamily="18" charset="0"/>
                <a:ea typeface="Times New Roman" panose="02020603050405020304" pitchFamily="18" charset="0"/>
              </a:rPr>
              <a:t>	en passende wijzen te onderkennen om</a:t>
            </a:r>
          </a:p>
          <a:p>
            <a:pPr>
              <a:lnSpc>
                <a:spcPct val="150000"/>
              </a:lnSpc>
              <a:spcAft>
                <a:spcPts val="0"/>
              </a:spcAft>
            </a:pPr>
            <a:r>
              <a:rPr lang="nl-BE" sz="1100">
                <a:effectLst/>
                <a:latin typeface="Times New Roman" panose="02020603050405020304" pitchFamily="18" charset="0"/>
                <a:ea typeface="Times New Roman" panose="02020603050405020304" pitchFamily="18" charset="0"/>
              </a:rPr>
              <a:t>	iemand tegemoet te komen</a:t>
            </a:r>
          </a:p>
          <a:p>
            <a:pPr>
              <a:lnSpc>
                <a:spcPct val="150000"/>
              </a:lnSpc>
              <a:spcAft>
                <a:spcPts val="0"/>
              </a:spcAft>
            </a:pPr>
            <a:r>
              <a:rPr lang="nl-BE" sz="1100">
                <a:effectLst/>
                <a:latin typeface="Times New Roman" panose="02020603050405020304" pitchFamily="18" charset="0"/>
                <a:ea typeface="Times New Roman" panose="02020603050405020304" pitchFamily="18" charset="0"/>
              </a:rPr>
              <a:t>	</a:t>
            </a:r>
            <a:r>
              <a:rPr lang="nl-NL" sz="1100">
                <a:effectLst/>
                <a:latin typeface="Times New Roman" panose="02020603050405020304" pitchFamily="18" charset="0"/>
                <a:ea typeface="Times New Roman" panose="02020603050405020304" pitchFamily="18" charset="0"/>
              </a:rPr>
              <a:t>T</a:t>
            </a:r>
            <a:r>
              <a:rPr lang="nl-BE" sz="1100">
                <a:effectLst/>
                <a:latin typeface="Times New Roman" panose="02020603050405020304" pitchFamily="18" charset="0"/>
                <a:ea typeface="Times New Roman" panose="02020603050405020304" pitchFamily="18" charset="0"/>
              </a:rPr>
              <a:t>oenemend besef dat wie aandacht en</a:t>
            </a:r>
          </a:p>
          <a:p>
            <a:pPr marL="899160">
              <a:lnSpc>
                <a:spcPct val="150000"/>
              </a:lnSpc>
              <a:spcAft>
                <a:spcPts val="0"/>
              </a:spcAft>
            </a:pPr>
            <a:r>
              <a:rPr lang="nl-BE" sz="1100">
                <a:effectLst/>
                <a:latin typeface="Times New Roman" panose="02020603050405020304" pitchFamily="18" charset="0"/>
                <a:ea typeface="Times New Roman" panose="02020603050405020304" pitchFamily="18" charset="0"/>
              </a:rPr>
              <a:t>hulp nodig heeft heel verschillend kan zijn</a:t>
            </a:r>
          </a:p>
          <a:p>
            <a:pPr marL="895350">
              <a:lnSpc>
                <a:spcPct val="150000"/>
              </a:lnSpc>
              <a:spcAft>
                <a:spcPts val="0"/>
              </a:spcAft>
            </a:pPr>
            <a:r>
              <a:rPr lang="nl-BE" sz="1100">
                <a:effectLst/>
                <a:latin typeface="Times New Roman" panose="02020603050405020304" pitchFamily="18" charset="0"/>
                <a:ea typeface="Times New Roman" panose="02020603050405020304" pitchFamily="18" charset="0"/>
              </a:rPr>
              <a:t>Overtuiging dat de samenleving een verantwoordelijkheid heeft wie in nood is te helpen</a:t>
            </a:r>
          </a:p>
          <a:p>
            <a:pPr>
              <a:lnSpc>
                <a:spcPct val="150000"/>
              </a:lnSpc>
              <a:spcAft>
                <a:spcPts val="0"/>
              </a:spcAft>
            </a:pPr>
            <a:r>
              <a:rPr lang="nl-BE" sz="1100">
                <a:effectLst/>
                <a:latin typeface="Times New Roman" panose="02020603050405020304" pitchFamily="18" charset="0"/>
                <a:ea typeface="Times New Roman" panose="02020603050405020304" pitchFamily="18" charset="0"/>
              </a:rPr>
              <a:t> </a:t>
            </a:r>
          </a:p>
          <a:p>
            <a:pPr>
              <a:lnSpc>
                <a:spcPct val="150000"/>
              </a:lnSpc>
              <a:spcAft>
                <a:spcPts val="0"/>
              </a:spcAft>
            </a:pPr>
            <a:r>
              <a:rPr lang="nl-BE" sz="1100" i="1">
                <a:effectLst/>
                <a:latin typeface="Times New Roman" panose="02020603050405020304" pitchFamily="18" charset="0"/>
                <a:ea typeface="Times New Roman" panose="02020603050405020304" pitchFamily="18" charset="0"/>
              </a:rPr>
              <a:t>Wat je kan doen</a:t>
            </a:r>
            <a:endParaRPr lang="nl-BE" sz="1100">
              <a:effectLst/>
              <a:latin typeface="Times New Roman" panose="02020603050405020304" pitchFamily="18" charset="0"/>
              <a:ea typeface="Times New Roman" panose="02020603050405020304" pitchFamily="18" charset="0"/>
            </a:endParaRPr>
          </a:p>
          <a:p>
            <a:pPr marL="895350">
              <a:lnSpc>
                <a:spcPct val="150000"/>
              </a:lnSpc>
              <a:spcAft>
                <a:spcPts val="0"/>
              </a:spcAft>
            </a:pPr>
            <a:r>
              <a:rPr lang="nl-BE" sz="1100">
                <a:effectLst/>
                <a:latin typeface="Times New Roman" panose="02020603050405020304" pitchFamily="18" charset="0"/>
                <a:ea typeface="Times New Roman" panose="02020603050405020304" pitchFamily="18" charset="0"/>
              </a:rPr>
              <a:t>Aanmoedigen van iets doen op sociaal vlak</a:t>
            </a:r>
          </a:p>
          <a:p>
            <a:pPr marL="899160">
              <a:lnSpc>
                <a:spcPct val="150000"/>
              </a:lnSpc>
              <a:spcAft>
                <a:spcPts val="0"/>
              </a:spcAft>
            </a:pPr>
            <a:r>
              <a:rPr lang="nl-BE" sz="1100">
                <a:effectLst/>
                <a:latin typeface="Times New Roman" panose="02020603050405020304" pitchFamily="18" charset="0"/>
                <a:ea typeface="Times New Roman" panose="02020603050405020304" pitchFamily="18" charset="0"/>
              </a:rPr>
              <a:t>Interesse stimuleren voor wie zich inzet op sociaal vlak, zoals door erover te lezen</a:t>
            </a:r>
          </a:p>
          <a:p>
            <a:pPr>
              <a:lnSpc>
                <a:spcPct val="150000"/>
              </a:lnSpc>
              <a:spcAft>
                <a:spcPts val="0"/>
              </a:spcAft>
            </a:pPr>
            <a:r>
              <a:rPr lang="nl-NL" sz="1100" i="1">
                <a:latin typeface="Times New Roman" panose="02020603050405020304" pitchFamily="18" charset="0"/>
                <a:ea typeface="Times New Roman" panose="02020603050405020304" pitchFamily="18" charset="0"/>
              </a:rPr>
              <a:t>B</a:t>
            </a:r>
            <a:r>
              <a:rPr lang="nl-NL" sz="1100" i="1">
                <a:effectLst/>
                <a:latin typeface="Times New Roman" panose="02020603050405020304" pitchFamily="18" charset="0"/>
                <a:ea typeface="Times New Roman" panose="02020603050405020304" pitchFamily="18" charset="0"/>
              </a:rPr>
              <a:t>r</a:t>
            </a:r>
            <a:r>
              <a:rPr lang="nl-NL" sz="1100" i="1">
                <a:latin typeface="Times New Roman" panose="02020603050405020304" pitchFamily="18" charset="0"/>
                <a:ea typeface="Times New Roman" panose="02020603050405020304" pitchFamily="18" charset="0"/>
              </a:rPr>
              <a:t>on:</a:t>
            </a:r>
            <a:endParaRPr lang="nl-BE" sz="1100" i="1">
              <a:effectLst/>
              <a:latin typeface="Times New Roman" panose="02020603050405020304" pitchFamily="18" charset="0"/>
              <a:ea typeface="Times New Roman" panose="02020603050405020304" pitchFamily="18" charset="0"/>
            </a:endParaRPr>
          </a:p>
          <a:p>
            <a:pPr>
              <a:lnSpc>
                <a:spcPct val="150000"/>
              </a:lnSpc>
              <a:spcAft>
                <a:spcPts val="0"/>
              </a:spcAft>
            </a:pPr>
            <a:r>
              <a:rPr lang="en-GB" sz="1100" i="1">
                <a:effectLst/>
                <a:latin typeface="Times New Roman" panose="02020603050405020304" pitchFamily="18" charset="0"/>
                <a:ea typeface="Times New Roman" panose="02020603050405020304" pitchFamily="18" charset="0"/>
              </a:rPr>
              <a:t>Kail, R., Children and their development. Prentice Hall, New Jersey, 2004.</a:t>
            </a:r>
            <a:endParaRPr lang="nl-BE" sz="1100" i="1">
              <a:effectLst/>
              <a:latin typeface="Times New Roman" panose="02020603050405020304" pitchFamily="18" charset="0"/>
              <a:ea typeface="Times New Roman" panose="02020603050405020304" pitchFamily="18" charset="0"/>
            </a:endParaRPr>
          </a:p>
          <a:p>
            <a:pPr>
              <a:lnSpc>
                <a:spcPct val="150000"/>
              </a:lnSpc>
              <a:spcAft>
                <a:spcPts val="0"/>
              </a:spcAft>
            </a:pPr>
            <a:r>
              <a:rPr lang="en-GB" sz="1100" i="1">
                <a:effectLst/>
                <a:latin typeface="Times New Roman" panose="02020603050405020304" pitchFamily="18" charset="0"/>
                <a:ea typeface="Times New Roman" panose="02020603050405020304" pitchFamily="18" charset="0"/>
              </a:rPr>
              <a:t>McDevitt, T. &amp; Ormrod, J., Child development. </a:t>
            </a:r>
            <a:r>
              <a:rPr lang="nl-BE" sz="1100" i="1">
                <a:effectLst/>
                <a:latin typeface="Times New Roman" panose="02020603050405020304" pitchFamily="18" charset="0"/>
                <a:ea typeface="Times New Roman" panose="02020603050405020304" pitchFamily="18" charset="0"/>
              </a:rPr>
              <a:t>Pearson Education, New Jersey, 2004.</a:t>
            </a:r>
          </a:p>
        </p:txBody>
      </p:sp>
      <p:pic>
        <p:nvPicPr>
          <p:cNvPr id="10" name="Afbeelding 9"/>
          <p:cNvPicPr/>
          <p:nvPr/>
        </p:nvPicPr>
        <p:blipFill>
          <a:blip r:embed="rId2">
            <a:extLst>
              <a:ext uri="{28A0092B-C50C-407E-A947-70E740481C1C}">
                <a14:useLocalDpi xmlns:a14="http://schemas.microsoft.com/office/drawing/2010/main" val="0"/>
              </a:ext>
            </a:extLst>
          </a:blip>
          <a:srcRect/>
          <a:stretch>
            <a:fillRect/>
          </a:stretch>
        </p:blipFill>
        <p:spPr bwMode="auto">
          <a:xfrm flipH="1">
            <a:off x="9204940" y="206258"/>
            <a:ext cx="2783862" cy="954885"/>
          </a:xfrm>
          <a:prstGeom prst="rect">
            <a:avLst/>
          </a:prstGeom>
          <a:noFill/>
          <a:ln>
            <a:noFill/>
          </a:ln>
        </p:spPr>
      </p:pic>
      <p:pic>
        <p:nvPicPr>
          <p:cNvPr id="11" name="Afbeelding 11"/>
          <p:cNvPicPr>
            <a:picLocks noChangeAspect="1"/>
          </p:cNvPicPr>
          <p:nvPr/>
        </p:nvPicPr>
        <p:blipFill rotWithShape="1">
          <a:blip r:embed="rId3" cstate="print">
            <a:extLst>
              <a:ext uri="{28A0092B-C50C-407E-A947-70E740481C1C}">
                <a14:useLocalDpi xmlns:a14="http://schemas.microsoft.com/office/drawing/2010/main" val="0"/>
              </a:ext>
            </a:extLst>
          </a:blip>
          <a:srcRect t="8929"/>
          <a:stretch/>
        </p:blipFill>
        <p:spPr>
          <a:xfrm>
            <a:off x="4590143" y="1232559"/>
            <a:ext cx="2824043" cy="1150295"/>
          </a:xfrm>
          <a:prstGeom prst="rect">
            <a:avLst/>
          </a:prstGeom>
        </p:spPr>
      </p:pic>
    </p:spTree>
    <p:extLst>
      <p:ext uri="{BB962C8B-B14F-4D97-AF65-F5344CB8AC3E}">
        <p14:creationId xmlns:p14="http://schemas.microsoft.com/office/powerpoint/2010/main" val="13560365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Voorbeelden van activeren prosociaal </a:t>
            </a:r>
            <a:br>
              <a:rPr lang="nl-NL"/>
            </a:br>
            <a:r>
              <a:rPr lang="nl-NL"/>
              <a:t>gedrag om pesten te voorkomen</a:t>
            </a:r>
            <a:endParaRPr lang="nl-BE"/>
          </a:p>
        </p:txBody>
      </p:sp>
      <p:sp>
        <p:nvSpPr>
          <p:cNvPr id="4" name="Tekstvak 3"/>
          <p:cNvSpPr txBox="1"/>
          <p:nvPr/>
        </p:nvSpPr>
        <p:spPr>
          <a:xfrm>
            <a:off x="326572" y="1391652"/>
            <a:ext cx="6096000" cy="53553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nl-BE" b="0" i="0">
                <a:solidFill>
                  <a:srgbClr val="333333"/>
                </a:solidFill>
                <a:effectLst/>
                <a:latin typeface="Helvetica Neue"/>
              </a:rPr>
              <a:t>De Tafelverwisselaar is een computergestuurd systeem dat leerlingen via een persoonlijk nummer aan een lessenaar koppelt. </a:t>
            </a:r>
            <a:r>
              <a:rPr lang="nl-NL">
                <a:solidFill>
                  <a:srgbClr val="333333"/>
                </a:solidFill>
                <a:latin typeface="Helvetica Neue"/>
              </a:rPr>
              <a:t>Twee leerlingen van het Eckart college </a:t>
            </a:r>
            <a:r>
              <a:rPr lang="nl-BE" b="0" i="0">
                <a:solidFill>
                  <a:srgbClr val="333333"/>
                </a:solidFill>
                <a:effectLst/>
                <a:latin typeface="Helvetica Neue"/>
              </a:rPr>
              <a:t> verzonnen de tafelwisse</a:t>
            </a:r>
            <a:r>
              <a:rPr lang="nl-BE" i="0">
                <a:solidFill>
                  <a:srgbClr val="333333"/>
                </a:solidFill>
                <a:effectLst/>
                <a:latin typeface="Helvetica Neue"/>
              </a:rPr>
              <a:t>laar onder andere als antwoord op pestgedrag</a:t>
            </a:r>
            <a:r>
              <a:rPr lang="nl-NL" i="0">
                <a:solidFill>
                  <a:srgbClr val="333333"/>
                </a:solidFill>
                <a:effectLst/>
                <a:latin typeface="Helvetica Neue"/>
              </a:rPr>
              <a:t> en wonnen hiermee d</a:t>
            </a:r>
            <a:r>
              <a:rPr lang="nl-BE" i="0">
                <a:solidFill>
                  <a:srgbClr val="333333"/>
                </a:solidFill>
                <a:effectLst/>
                <a:latin typeface="Helvetica Neue"/>
              </a:rPr>
              <a:t>e landelijke wedstrijd "Het Beste Technische Idee van Nederland“</a:t>
            </a:r>
            <a:r>
              <a:rPr lang="nl-NL" i="0">
                <a:solidFill>
                  <a:srgbClr val="333333"/>
                </a:solidFill>
                <a:effectLst/>
                <a:latin typeface="Helvetica Neue"/>
              </a:rPr>
              <a:t>.</a:t>
            </a:r>
            <a:r>
              <a:rPr lang="nl-BE" i="0">
                <a:solidFill>
                  <a:srgbClr val="333333"/>
                </a:solidFill>
                <a:effectLst/>
                <a:latin typeface="Helvetica Neue"/>
              </a:rPr>
              <a:t> Als leerlingen niet steeds bij elkaar kunnen zitten, maar een computer de plaats aanwijst, krijg je minder snel</a:t>
            </a:r>
            <a:r>
              <a:rPr lang="nl-NL" i="0">
                <a:solidFill>
                  <a:srgbClr val="333333"/>
                </a:solidFill>
                <a:effectLst/>
                <a:latin typeface="Helvetica Neue"/>
              </a:rPr>
              <a:t> negatieve</a:t>
            </a:r>
            <a:r>
              <a:rPr lang="nl-BE" i="0">
                <a:solidFill>
                  <a:srgbClr val="333333"/>
                </a:solidFill>
                <a:effectLst/>
                <a:latin typeface="Helvetica Neue"/>
              </a:rPr>
              <a:t> groepsvorming. </a:t>
            </a:r>
            <a:endParaRPr lang="nl-NL" i="0">
              <a:solidFill>
                <a:srgbClr val="333333"/>
              </a:solidFill>
              <a:effectLst/>
              <a:latin typeface="Helvetica Neue"/>
            </a:endParaRPr>
          </a:p>
          <a:p>
            <a:endParaRPr lang="nl-NL">
              <a:solidFill>
                <a:srgbClr val="333333"/>
              </a:solidFill>
              <a:latin typeface="Helvetica Neue"/>
            </a:endParaRPr>
          </a:p>
          <a:p>
            <a:r>
              <a:rPr lang="nl-BE" b="0" i="0">
                <a:solidFill>
                  <a:srgbClr val="333333"/>
                </a:solidFill>
                <a:effectLst/>
                <a:latin typeface="Helvetica Neue"/>
              </a:rPr>
              <a:t>Daarnaast leer je elkaar allemaal beter kennen</a:t>
            </a:r>
            <a:r>
              <a:rPr lang="nl-NL" b="0" i="0">
                <a:solidFill>
                  <a:srgbClr val="333333"/>
                </a:solidFill>
                <a:effectLst/>
                <a:latin typeface="Helvetica Neue"/>
              </a:rPr>
              <a:t>, creëer je kansen tot positieve omgang</a:t>
            </a:r>
            <a:r>
              <a:rPr lang="nl-BE" b="0" i="0">
                <a:solidFill>
                  <a:srgbClr val="333333"/>
                </a:solidFill>
                <a:effectLst/>
                <a:latin typeface="Helvetica Neue"/>
              </a:rPr>
              <a:t> en dit verkleint de kans op pesten.</a:t>
            </a:r>
            <a:br>
              <a:rPr lang="nl-BE"/>
            </a:br>
            <a:br>
              <a:rPr lang="nl-BE"/>
            </a:br>
            <a:r>
              <a:rPr lang="nl-BE" b="0" i="0">
                <a:solidFill>
                  <a:srgbClr val="333333"/>
                </a:solidFill>
                <a:effectLst/>
                <a:latin typeface="Helvetica Neue"/>
              </a:rPr>
              <a:t>Ook zorgt de Tafelverwisselaar voor meer concentratie in de klas, omdat de grootste stoorzenders niet steeds bij elkaar kunnen gaan zitten. Dit alles heeft er voor gezorgd dat het idee uit een kleine 900 ideeën werd gekozen tot winnaar.</a:t>
            </a:r>
            <a:endParaRPr lang="nl-BE"/>
          </a:p>
        </p:txBody>
      </p:sp>
      <p:sp>
        <p:nvSpPr>
          <p:cNvPr id="3" name="Tekstvak 2"/>
          <p:cNvSpPr txBox="1"/>
          <p:nvPr/>
        </p:nvSpPr>
        <p:spPr>
          <a:xfrm>
            <a:off x="7095672" y="1455152"/>
            <a:ext cx="3889828" cy="230832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l"/>
            <a:r>
              <a:rPr lang="nl-NL"/>
              <a:t>Een inclusieve omgeving met grotere diversiteit, kan het uitlokken van rivaliteit verminderen en nieuwsgierigheid vermeerderen.</a:t>
            </a:r>
          </a:p>
          <a:p>
            <a:pPr algn="l"/>
            <a:endParaRPr lang="nl-NL"/>
          </a:p>
          <a:p>
            <a:pPr algn="l"/>
            <a:r>
              <a:rPr lang="nl-NL"/>
              <a:t>Een inclusieve omgeving kan risico op een exclusieve reflex doen afnemen.</a:t>
            </a:r>
            <a:endParaRPr lang="nl-BE"/>
          </a:p>
        </p:txBody>
      </p:sp>
      <p:pic>
        <p:nvPicPr>
          <p:cNvPr id="5" name="Afbeelding 5"/>
          <p:cNvPicPr>
            <a:picLocks noChangeAspect="1"/>
          </p:cNvPicPr>
          <p:nvPr/>
        </p:nvPicPr>
        <p:blipFill rotWithShape="1">
          <a:blip r:embed="rId2" cstate="print">
            <a:extLst>
              <a:ext uri="{28A0092B-C50C-407E-A947-70E740481C1C}">
                <a14:useLocalDpi xmlns:a14="http://schemas.microsoft.com/office/drawing/2010/main" val="0"/>
              </a:ext>
            </a:extLst>
          </a:blip>
          <a:srcRect t="19364" r="-2976" b="48493"/>
          <a:stretch/>
        </p:blipFill>
        <p:spPr>
          <a:xfrm>
            <a:off x="7095672" y="3990192"/>
            <a:ext cx="4481076" cy="24866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kstvak 6"/>
          <p:cNvSpPr txBox="1"/>
          <p:nvPr/>
        </p:nvSpPr>
        <p:spPr>
          <a:xfrm>
            <a:off x="7561036" y="6531520"/>
            <a:ext cx="1828800" cy="215444"/>
          </a:xfrm>
          <a:prstGeom prst="rect">
            <a:avLst/>
          </a:prstGeom>
          <a:noFill/>
        </p:spPr>
        <p:txBody>
          <a:bodyPr wrap="square" rtlCol="0">
            <a:spAutoFit/>
          </a:bodyPr>
          <a:lstStyle/>
          <a:p>
            <a:pPr algn="l"/>
            <a:r>
              <a:rPr lang="nl-NL" sz="800"/>
              <a:t>Bron : Welzijn 2012 nr. 4</a:t>
            </a:r>
            <a:endParaRPr lang="nl-BE" sz="800"/>
          </a:p>
        </p:txBody>
      </p:sp>
      <p:pic>
        <p:nvPicPr>
          <p:cNvPr id="6" name="Afbeelding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17377" y="-1"/>
            <a:ext cx="2874623" cy="1331407"/>
          </a:xfrm>
          <a:prstGeom prst="rect">
            <a:avLst/>
          </a:prstGeom>
        </p:spPr>
      </p:pic>
    </p:spTree>
    <p:extLst>
      <p:ext uri="{BB962C8B-B14F-4D97-AF65-F5344CB8AC3E}">
        <p14:creationId xmlns:p14="http://schemas.microsoft.com/office/powerpoint/2010/main" val="23939715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Inzetten op peer-mediation en peer-support</a:t>
            </a:r>
            <a:endParaRPr lang="nl-BE"/>
          </a:p>
        </p:txBody>
      </p:sp>
      <p:sp>
        <p:nvSpPr>
          <p:cNvPr id="4" name="Tekstvak 3"/>
          <p:cNvSpPr txBox="1"/>
          <p:nvPr/>
        </p:nvSpPr>
        <p:spPr>
          <a:xfrm>
            <a:off x="609599" y="1986644"/>
            <a:ext cx="11056257" cy="923330"/>
          </a:xfrm>
          <a:prstGeom prst="rect">
            <a:avLst/>
          </a:prstGeom>
          <a:noFill/>
        </p:spPr>
        <p:txBody>
          <a:bodyPr wrap="square">
            <a:spAutoFit/>
          </a:bodyPr>
          <a:lstStyle/>
          <a:p>
            <a:r>
              <a:rPr lang="nl-BE">
                <a:hlinkClick r:id="rId2"/>
              </a:rPr>
              <a:t>conflixers-gezocht</a:t>
            </a:r>
            <a:br>
              <a:rPr lang="nl-BE"/>
            </a:br>
            <a:r>
              <a:rPr lang="nl-BE"/>
              <a:t>Minister Crevits wil dat leerlingen zelf leren om conflicten op te lossen. Want leeftijdsgenootjes weten vaak beter dan volwassenen wat er precies aan de hand is.</a:t>
            </a:r>
          </a:p>
        </p:txBody>
      </p:sp>
      <p:sp>
        <p:nvSpPr>
          <p:cNvPr id="6" name="Tekstvak 5"/>
          <p:cNvSpPr txBox="1"/>
          <p:nvPr/>
        </p:nvSpPr>
        <p:spPr>
          <a:xfrm>
            <a:off x="609599" y="3131516"/>
            <a:ext cx="11243130" cy="1200329"/>
          </a:xfrm>
          <a:prstGeom prst="rect">
            <a:avLst/>
          </a:prstGeom>
          <a:noFill/>
        </p:spPr>
        <p:txBody>
          <a:bodyPr wrap="square">
            <a:spAutoFit/>
          </a:bodyPr>
          <a:lstStyle/>
          <a:p>
            <a:r>
              <a:rPr lang="nl-BE" b="0" i="0">
                <a:solidFill>
                  <a:srgbClr val="000000"/>
                </a:solidFill>
                <a:effectLst/>
                <a:latin typeface="Arial" panose="020B0604020202020204" pitchFamily="34" charset="0"/>
              </a:rPr>
              <a:t>Vlaams minister van Onderwijs Hilde Crevits heeft</a:t>
            </a:r>
            <a:r>
              <a:rPr lang="nl-NL" b="0" i="0">
                <a:solidFill>
                  <a:srgbClr val="000000"/>
                </a:solidFill>
                <a:effectLst/>
                <a:latin typeface="Arial" panose="020B0604020202020204" pitchFamily="34" charset="0"/>
              </a:rPr>
              <a:t> hiertoe</a:t>
            </a:r>
            <a:r>
              <a:rPr lang="nl-BE" b="0" i="0">
                <a:solidFill>
                  <a:srgbClr val="000000"/>
                </a:solidFill>
                <a:effectLst/>
                <a:latin typeface="Arial" panose="020B0604020202020204" pitchFamily="34" charset="0"/>
              </a:rPr>
              <a:t> een samenwerkingsovereenkomst gesloten met de Vlaamse Scholierenkoepel om jongeren warm te maken en scholen uit te nodigen om gebruik te maken van 'peer mediation'. Daarbij worden leerlingen </a:t>
            </a:r>
            <a:r>
              <a:rPr lang="nl-NL" b="0" i="0">
                <a:solidFill>
                  <a:srgbClr val="000000"/>
                </a:solidFill>
                <a:effectLst/>
                <a:latin typeface="Arial" panose="020B0604020202020204" pitchFamily="34" charset="0"/>
              </a:rPr>
              <a:t>vanaf 9 jaar o</a:t>
            </a:r>
            <a:r>
              <a:rPr lang="nl-BE" b="0" i="0">
                <a:solidFill>
                  <a:srgbClr val="000000"/>
                </a:solidFill>
                <a:effectLst/>
                <a:latin typeface="Arial" panose="020B0604020202020204" pitchFamily="34" charset="0"/>
              </a:rPr>
              <a:t>pgeleid om op school te bemiddelen bij kleinere conflicten</a:t>
            </a:r>
            <a:r>
              <a:rPr lang="nl-NL">
                <a:solidFill>
                  <a:srgbClr val="000000"/>
                </a:solidFill>
                <a:latin typeface="Arial" panose="020B0604020202020204" pitchFamily="34" charset="0"/>
              </a:rPr>
              <a:t>, niet bij zware pesterijen.</a:t>
            </a:r>
            <a:endParaRPr lang="nl-BE"/>
          </a:p>
        </p:txBody>
      </p:sp>
      <p:sp>
        <p:nvSpPr>
          <p:cNvPr id="8" name="Tekstvak 7"/>
          <p:cNvSpPr txBox="1"/>
          <p:nvPr/>
        </p:nvSpPr>
        <p:spPr>
          <a:xfrm>
            <a:off x="4989286" y="125239"/>
            <a:ext cx="6096000" cy="369332"/>
          </a:xfrm>
          <a:prstGeom prst="rect">
            <a:avLst/>
          </a:prstGeom>
          <a:noFill/>
        </p:spPr>
        <p:txBody>
          <a:bodyPr wrap="square">
            <a:spAutoFit/>
          </a:bodyPr>
          <a:lstStyle/>
          <a:p>
            <a:r>
              <a:rPr lang="nl-BE" sz="900" dirty="0">
                <a:hlinkClick r:id="rId3"/>
              </a:rPr>
              <a:t>http://www.hln.be/hln/nl/957/Binnenland/article/detail/2558892/2015/12/16/Crevits-wil-pest-stewards-op-school.dhtml</a:t>
            </a:r>
            <a:endParaRPr lang="nl-BE" sz="900" dirty="0"/>
          </a:p>
        </p:txBody>
      </p:sp>
      <p:sp>
        <p:nvSpPr>
          <p:cNvPr id="10" name="Tekstvak 9"/>
          <p:cNvSpPr txBox="1"/>
          <p:nvPr/>
        </p:nvSpPr>
        <p:spPr>
          <a:xfrm>
            <a:off x="609599" y="4428730"/>
            <a:ext cx="11156044" cy="2585323"/>
          </a:xfrm>
          <a:prstGeom prst="rect">
            <a:avLst/>
          </a:prstGeom>
          <a:noFill/>
        </p:spPr>
        <p:txBody>
          <a:bodyPr wrap="square">
            <a:spAutoFit/>
          </a:bodyPr>
          <a:lstStyle/>
          <a:p>
            <a:r>
              <a:rPr lang="nl-NL">
                <a:solidFill>
                  <a:srgbClr val="000000"/>
                </a:solidFill>
                <a:latin typeface="Verdana" panose="020B0604030504040204" pitchFamily="34" charset="0"/>
              </a:rPr>
              <a:t>Om </a:t>
            </a:r>
            <a:r>
              <a:rPr lang="nl-BE" b="0" i="0">
                <a:solidFill>
                  <a:srgbClr val="000000"/>
                </a:solidFill>
                <a:effectLst/>
                <a:latin typeface="Verdana" panose="020B0604030504040204" pitchFamily="34" charset="0"/>
              </a:rPr>
              <a:t>scholen te ondersteunen heeft Vlaams minister van Onderwijs Hilde Crevits vandaag de nieuwe publicatie ‘Werken aan een verbindend schoolklimaat, hoe reageert jouw schoolteam doeltreffend op pesten?’ voorgesteld. Met de publicatie krijgen scholen informatie en tips voor de preventie en de aanpak van pesten. De focus ligt op ‘empowerment’ van iedereen die bij het beleid tegen pesten is betrokken. Scholen worden uitgenodigd om na te gaan of wat ze doen effectief is en waar ze kunnen bijsturen. Schoolteams kunnen daarbij maximaal rekening houden met de talenten van kinderen en jongeren om via peer mediation conflicten op te lossen. Bij peer mediation worden leerlingen ingeschakeld om te bemiddelen bij conflicten.</a:t>
            </a:r>
            <a:br>
              <a:rPr lang="nl-BE"/>
            </a:br>
            <a:r>
              <a:rPr lang="nl-BE" b="0" i="0">
                <a:solidFill>
                  <a:srgbClr val="000000"/>
                </a:solidFill>
                <a:effectLst/>
                <a:latin typeface="Verdana" panose="020B0604030504040204" pitchFamily="34" charset="0"/>
              </a:rPr>
              <a:t> </a:t>
            </a:r>
            <a:endParaRPr lang="nl-BE"/>
          </a:p>
        </p:txBody>
      </p:sp>
      <p:sp>
        <p:nvSpPr>
          <p:cNvPr id="12" name="Tekstvak 11"/>
          <p:cNvSpPr txBox="1"/>
          <p:nvPr/>
        </p:nvSpPr>
        <p:spPr>
          <a:xfrm>
            <a:off x="4989286" y="452956"/>
            <a:ext cx="6096000" cy="338554"/>
          </a:xfrm>
          <a:prstGeom prst="rect">
            <a:avLst/>
          </a:prstGeom>
          <a:noFill/>
        </p:spPr>
        <p:txBody>
          <a:bodyPr wrap="square">
            <a:spAutoFit/>
          </a:bodyPr>
          <a:lstStyle/>
          <a:p>
            <a:r>
              <a:rPr lang="nl-BE" sz="800" dirty="0">
                <a:hlinkClick r:id="rId4"/>
              </a:rPr>
              <a:t>http://www.ond.vlaanderen.be/antisociaalgedrag/studiedag_leerlingenbemiddeling/Werken-aan-een-verbindend-schoolklimaat_Def_Spreads_Web.pdf</a:t>
            </a:r>
            <a:endParaRPr lang="nl-BE" sz="800" dirty="0"/>
          </a:p>
        </p:txBody>
      </p:sp>
    </p:spTree>
    <p:extLst>
      <p:ext uri="{BB962C8B-B14F-4D97-AF65-F5344CB8AC3E}">
        <p14:creationId xmlns:p14="http://schemas.microsoft.com/office/powerpoint/2010/main" val="31034913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5100" y="-577291"/>
            <a:ext cx="10744200" cy="1228436"/>
          </a:xfrm>
        </p:spPr>
        <p:txBody>
          <a:bodyPr/>
          <a:lstStyle/>
          <a:p>
            <a:r>
              <a:rPr lang="nl-NL"/>
              <a:t>Schematisch overzicht peer-mediation</a:t>
            </a:r>
            <a:endParaRPr lang="nl-BE"/>
          </a:p>
        </p:txBody>
      </p:sp>
      <p:pic>
        <p:nvPicPr>
          <p:cNvPr id="3"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1551214"/>
            <a:ext cx="4515557" cy="2540001"/>
          </a:xfrm>
          <a:prstGeom prst="rect">
            <a:avLst/>
          </a:prstGeom>
        </p:spPr>
      </p:pic>
      <p:pic>
        <p:nvPicPr>
          <p:cNvPr id="5" name="Afbeelding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3621" y="1593340"/>
            <a:ext cx="4930816" cy="2497875"/>
          </a:xfrm>
          <a:prstGeom prst="rect">
            <a:avLst/>
          </a:prstGeom>
        </p:spPr>
      </p:pic>
      <p:pic>
        <p:nvPicPr>
          <p:cNvPr id="7" name="Afbeelding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 y="4254500"/>
            <a:ext cx="4515557" cy="2540001"/>
          </a:xfrm>
          <a:prstGeom prst="rect">
            <a:avLst/>
          </a:prstGeom>
        </p:spPr>
      </p:pic>
      <p:pic>
        <p:nvPicPr>
          <p:cNvPr id="9" name="Afbeelding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63620" y="4254500"/>
            <a:ext cx="4930816" cy="2423231"/>
          </a:xfrm>
          <a:prstGeom prst="rect">
            <a:avLst/>
          </a:prstGeom>
        </p:spPr>
      </p:pic>
      <p:sp>
        <p:nvSpPr>
          <p:cNvPr id="11" name="Tekstvak 10"/>
          <p:cNvSpPr txBox="1"/>
          <p:nvPr/>
        </p:nvSpPr>
        <p:spPr>
          <a:xfrm rot="10800000" flipV="1">
            <a:off x="7531099" y="651145"/>
            <a:ext cx="4588329" cy="646331"/>
          </a:xfrm>
          <a:prstGeom prst="rect">
            <a:avLst/>
          </a:prstGeom>
          <a:noFill/>
        </p:spPr>
        <p:txBody>
          <a:bodyPr wrap="square" rtlCol="0">
            <a:spAutoFit/>
          </a:bodyPr>
          <a:lstStyle/>
          <a:p>
            <a:pPr algn="l"/>
            <a:r>
              <a:rPr lang="nl-NL"/>
              <a:t>Bron: Mediator mentors – Mediation training Fresco State</a:t>
            </a:r>
            <a:endParaRPr lang="nl-BE"/>
          </a:p>
        </p:txBody>
      </p:sp>
    </p:spTree>
    <p:extLst>
      <p:ext uri="{BB962C8B-B14F-4D97-AF65-F5344CB8AC3E}">
        <p14:creationId xmlns:p14="http://schemas.microsoft.com/office/powerpoint/2010/main" val="26690652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691564" y="2203461"/>
            <a:ext cx="4508715" cy="2187227"/>
          </a:xfrm>
        </p:spPr>
        <p:txBody>
          <a:bodyPr/>
          <a:lstStyle/>
          <a:p>
            <a:br>
              <a:rPr lang="nl-NL" sz="2000" dirty="0"/>
            </a:br>
            <a:br>
              <a:rPr lang="nl-NL" sz="2000" dirty="0"/>
            </a:br>
            <a:r>
              <a:rPr lang="nl-NL" sz="2000" dirty="0">
                <a:hlinkClick r:id="rId2"/>
              </a:rPr>
              <a:t>www.futurity.org/topic/bullying</a:t>
            </a:r>
            <a:br>
              <a:rPr lang="nl-NL" sz="2000" dirty="0"/>
            </a:br>
            <a:r>
              <a:rPr lang="nl-NL" sz="2000" dirty="0">
                <a:hlinkClick r:id="rId3"/>
              </a:rPr>
              <a:t>www.pubfacts.com/search/bullying</a:t>
            </a:r>
            <a:br>
              <a:rPr lang="nl-NL" sz="2000" dirty="0"/>
            </a:br>
            <a:br>
              <a:rPr lang="nl-NL" sz="2000" dirty="0"/>
            </a:br>
            <a:endParaRPr lang="nl-BE" sz="2000" dirty="0"/>
          </a:p>
        </p:txBody>
      </p:sp>
      <p:sp>
        <p:nvSpPr>
          <p:cNvPr id="3" name="Tijdelijke aanduiding voor tekst 2"/>
          <p:cNvSpPr>
            <a:spLocks noGrp="1"/>
          </p:cNvSpPr>
          <p:nvPr>
            <p:ph type="body" idx="1"/>
          </p:nvPr>
        </p:nvSpPr>
        <p:spPr>
          <a:xfrm>
            <a:off x="6691564" y="1121910"/>
            <a:ext cx="5269424" cy="2187226"/>
          </a:xfrm>
        </p:spPr>
        <p:txBody>
          <a:bodyPr/>
          <a:lstStyle/>
          <a:p>
            <a:r>
              <a:rPr lang="nl-NL" dirty="0"/>
              <a:t>Overzicht internationaal</a:t>
            </a:r>
            <a:br>
              <a:rPr lang="nl-NL" dirty="0"/>
            </a:br>
            <a:r>
              <a:rPr lang="nl-NL" dirty="0"/>
              <a:t>universitair onderzoek</a:t>
            </a:r>
            <a:endParaRPr lang="nl-BE" dirty="0"/>
          </a:p>
        </p:txBody>
      </p:sp>
      <p:pic>
        <p:nvPicPr>
          <p:cNvPr id="4" name="Afbeelding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6844" y="792238"/>
            <a:ext cx="3048000" cy="541866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Tekstvak 5"/>
          <p:cNvSpPr txBox="1"/>
          <p:nvPr/>
        </p:nvSpPr>
        <p:spPr>
          <a:xfrm>
            <a:off x="5651500" y="5472241"/>
            <a:ext cx="6096000" cy="1415772"/>
          </a:xfrm>
          <a:prstGeom prst="rect">
            <a:avLst/>
          </a:prstGeom>
          <a:noFill/>
        </p:spPr>
        <p:txBody>
          <a:bodyPr wrap="square">
            <a:spAutoFit/>
          </a:bodyPr>
          <a:lstStyle/>
          <a:p>
            <a:r>
              <a:rPr lang="nl-BE" b="0" i="0">
                <a:solidFill>
                  <a:srgbClr val="333333"/>
                </a:solidFill>
                <a:effectLst/>
                <a:latin typeface="Georgia" panose="020B0604020202020204" pitchFamily="34" charset="0"/>
              </a:rPr>
              <a:t>Programs that attempt to understand the motives behind bullying, focus on reinforcing positive behavior among students while also training staff to address all aggression, not just bullying, may have the best promise for success.</a:t>
            </a:r>
            <a:endParaRPr lang="nl-NL" b="0" i="0">
              <a:solidFill>
                <a:srgbClr val="333333"/>
              </a:solidFill>
              <a:effectLst/>
              <a:latin typeface="Georgia" panose="020B0604020202020204" pitchFamily="34" charset="0"/>
            </a:endParaRPr>
          </a:p>
          <a:p>
            <a:r>
              <a:rPr lang="nl-NL" sz="1400" i="1">
                <a:solidFill>
                  <a:srgbClr val="333333"/>
                </a:solidFill>
                <a:latin typeface="Georgia" panose="020B0604020202020204" pitchFamily="34" charset="0"/>
              </a:rPr>
              <a:t>Christopher Ferguson, Professor </a:t>
            </a:r>
            <a:r>
              <a:rPr lang="nl-BE" sz="1400" b="0" i="1">
                <a:solidFill>
                  <a:srgbClr val="696767"/>
                </a:solidFill>
                <a:effectLst/>
                <a:latin typeface="Helvetica"/>
              </a:rPr>
              <a:t>Stetson University</a:t>
            </a:r>
            <a:endParaRPr lang="nl-BE" sz="1400" i="1"/>
          </a:p>
        </p:txBody>
      </p:sp>
      <p:sp>
        <p:nvSpPr>
          <p:cNvPr id="5" name="Tekstvak 4"/>
          <p:cNvSpPr txBox="1"/>
          <p:nvPr/>
        </p:nvSpPr>
        <p:spPr>
          <a:xfrm>
            <a:off x="6691564" y="3813187"/>
            <a:ext cx="4151586" cy="1323439"/>
          </a:xfrm>
          <a:prstGeom prst="rect">
            <a:avLst/>
          </a:prstGeom>
          <a:noFill/>
        </p:spPr>
        <p:txBody>
          <a:bodyPr wrap="none" rtlCol="0">
            <a:spAutoFit/>
          </a:bodyPr>
          <a:lstStyle/>
          <a:p>
            <a:r>
              <a:rPr lang="nl-BE" sz="1600" dirty="0"/>
              <a:t>Even Kennismaken met </a:t>
            </a:r>
          </a:p>
          <a:p>
            <a:r>
              <a:rPr lang="nl-BE" sz="1600" dirty="0"/>
              <a:t>Online Wetenschappelijke Nieuwsbronnen ?</a:t>
            </a:r>
          </a:p>
          <a:p>
            <a:r>
              <a:rPr lang="nl-BE" sz="1600" dirty="0">
                <a:hlinkClick r:id="rId5"/>
              </a:rPr>
              <a:t>www.knows.ac</a:t>
            </a:r>
            <a:endParaRPr lang="nl-BE" sz="1600" dirty="0"/>
          </a:p>
          <a:p>
            <a:r>
              <a:rPr lang="nl-BE" sz="1600" dirty="0"/>
              <a:t>Gebruikersnaam : testers</a:t>
            </a:r>
          </a:p>
          <a:p>
            <a:r>
              <a:rPr lang="nl-BE" sz="1600" dirty="0"/>
              <a:t>Wachtwoord : tests</a:t>
            </a:r>
          </a:p>
        </p:txBody>
      </p:sp>
    </p:spTree>
    <p:extLst>
      <p:ext uri="{BB962C8B-B14F-4D97-AF65-F5344CB8AC3E}">
        <p14:creationId xmlns:p14="http://schemas.microsoft.com/office/powerpoint/2010/main" val="17482821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Peer-mediation proces</a:t>
            </a:r>
            <a:endParaRPr lang="nl-BE"/>
          </a:p>
        </p:txBody>
      </p:sp>
      <p:sp>
        <p:nvSpPr>
          <p:cNvPr id="4" name="Tekstvak 3"/>
          <p:cNvSpPr txBox="1"/>
          <p:nvPr/>
        </p:nvSpPr>
        <p:spPr>
          <a:xfrm>
            <a:off x="417284" y="758435"/>
            <a:ext cx="12300859" cy="6186309"/>
          </a:xfrm>
          <a:prstGeom prst="rect">
            <a:avLst/>
          </a:prstGeom>
          <a:noFill/>
        </p:spPr>
        <p:txBody>
          <a:bodyPr wrap="square">
            <a:spAutoFit/>
          </a:bodyPr>
          <a:lstStyle/>
          <a:p>
            <a:pPr algn="l" fontAlgn="base"/>
            <a:br>
              <a:rPr lang="nl-BE" b="1" i="0">
                <a:solidFill>
                  <a:srgbClr val="252525"/>
                </a:solidFill>
                <a:effectLst/>
                <a:latin typeface="inherit"/>
              </a:rPr>
            </a:br>
            <a:endParaRPr lang="nl-BE" b="1" i="0">
              <a:solidFill>
                <a:srgbClr val="252525"/>
              </a:solidFill>
              <a:effectLst/>
              <a:latin typeface="Linux Libertine"/>
            </a:endParaRPr>
          </a:p>
          <a:p>
            <a:pPr algn="l" fontAlgn="base"/>
            <a:r>
              <a:rPr lang="nl-BE" b="0" i="0">
                <a:solidFill>
                  <a:srgbClr val="252525"/>
                </a:solidFill>
                <a:effectLst/>
                <a:latin typeface="inherit"/>
              </a:rPr>
              <a:t>Een standaard peer-mediation proces ziet er ongeveer zo uit:</a:t>
            </a:r>
            <a:endParaRPr lang="nl-NL" b="0" i="0">
              <a:solidFill>
                <a:srgbClr val="252525"/>
              </a:solidFill>
              <a:effectLst/>
              <a:latin typeface="inherit"/>
            </a:endParaRPr>
          </a:p>
          <a:p>
            <a:pPr algn="l" fontAlgn="base"/>
            <a:endParaRPr lang="nl-BE" b="0" i="0">
              <a:solidFill>
                <a:srgbClr val="252525"/>
              </a:solidFill>
              <a:effectLst/>
              <a:latin typeface="inherit"/>
            </a:endParaRPr>
          </a:p>
          <a:p>
            <a:pPr algn="l" fontAlgn="base">
              <a:buFont typeface="Arial" panose="020B0604020202020204" pitchFamily="34" charset="0"/>
              <a:buChar char="•"/>
            </a:pPr>
            <a:r>
              <a:rPr lang="nl-BE" b="0" i="0">
                <a:solidFill>
                  <a:srgbClr val="252525"/>
                </a:solidFill>
                <a:effectLst/>
                <a:latin typeface="inherit"/>
              </a:rPr>
              <a:t>Een of meerdere betrokken in een conflict doen een beroep op een peer-mediator of worden daarnaar verwezen</a:t>
            </a:r>
            <a:endParaRPr lang="nl-NL" b="0" i="0">
              <a:solidFill>
                <a:srgbClr val="252525"/>
              </a:solidFill>
              <a:effectLst/>
              <a:latin typeface="inherit"/>
            </a:endParaRPr>
          </a:p>
          <a:p>
            <a:pPr algn="l" fontAlgn="base">
              <a:buFont typeface="Arial" panose="020B0604020202020204" pitchFamily="34" charset="0"/>
              <a:buChar char="•"/>
            </a:pPr>
            <a:endParaRPr lang="nl-BE" b="0" i="0">
              <a:solidFill>
                <a:srgbClr val="252525"/>
              </a:solidFill>
              <a:effectLst/>
              <a:latin typeface="inherit"/>
            </a:endParaRPr>
          </a:p>
          <a:p>
            <a:pPr algn="l" fontAlgn="base">
              <a:buFont typeface="Arial" panose="020B0604020202020204" pitchFamily="34" charset="0"/>
              <a:buChar char="•"/>
            </a:pPr>
            <a:r>
              <a:rPr lang="nl-BE" b="0" i="0">
                <a:solidFill>
                  <a:srgbClr val="252525"/>
                </a:solidFill>
                <a:effectLst/>
                <a:latin typeface="inherit"/>
              </a:rPr>
              <a:t>De peer-mediator (vaak met co-mediator) voert een intake gesprek met de betrokkenen om vast te stellen of er commitment is en duidelijkheid over het peer-mediation proces</a:t>
            </a:r>
            <a:endParaRPr lang="nl-NL" b="0" i="0">
              <a:solidFill>
                <a:srgbClr val="252525"/>
              </a:solidFill>
              <a:effectLst/>
              <a:latin typeface="inherit"/>
            </a:endParaRPr>
          </a:p>
          <a:p>
            <a:pPr algn="l" fontAlgn="base">
              <a:buFont typeface="Arial" panose="020B0604020202020204" pitchFamily="34" charset="0"/>
              <a:buChar char="•"/>
            </a:pPr>
            <a:endParaRPr lang="nl-BE" b="0" i="0">
              <a:solidFill>
                <a:srgbClr val="252525"/>
              </a:solidFill>
              <a:effectLst/>
              <a:latin typeface="inherit"/>
            </a:endParaRPr>
          </a:p>
          <a:p>
            <a:pPr algn="l" fontAlgn="base">
              <a:buFont typeface="Arial" panose="020B0604020202020204" pitchFamily="34" charset="0"/>
              <a:buChar char="•"/>
            </a:pPr>
            <a:r>
              <a:rPr lang="nl-BE" b="0" i="0">
                <a:solidFill>
                  <a:srgbClr val="252525"/>
                </a:solidFill>
                <a:effectLst/>
                <a:latin typeface="inherit"/>
              </a:rPr>
              <a:t>Onder leiding van de peer-mediator communiceren de betrokkenen over de (conflict)situatie</a:t>
            </a:r>
            <a:endParaRPr lang="nl-NL" b="0" i="0">
              <a:solidFill>
                <a:srgbClr val="252525"/>
              </a:solidFill>
              <a:effectLst/>
              <a:latin typeface="inherit"/>
            </a:endParaRPr>
          </a:p>
          <a:p>
            <a:pPr algn="l" fontAlgn="base"/>
            <a:endParaRPr lang="nl-BE" b="0" i="0">
              <a:solidFill>
                <a:srgbClr val="252525"/>
              </a:solidFill>
              <a:effectLst/>
              <a:latin typeface="inherit"/>
            </a:endParaRPr>
          </a:p>
          <a:p>
            <a:pPr algn="l" fontAlgn="base">
              <a:buFont typeface="Arial" panose="020B0604020202020204" pitchFamily="34" charset="0"/>
              <a:buChar char="•"/>
            </a:pPr>
            <a:r>
              <a:rPr lang="nl-BE" b="0" i="0">
                <a:solidFill>
                  <a:srgbClr val="252525"/>
                </a:solidFill>
                <a:effectLst/>
                <a:latin typeface="inherit"/>
              </a:rPr>
              <a:t>De peer-mediator begeleidt de betrokkenen in het articuleren van hun belangen en waarden</a:t>
            </a:r>
            <a:endParaRPr lang="nl-NL" b="0" i="0">
              <a:solidFill>
                <a:srgbClr val="252525"/>
              </a:solidFill>
              <a:effectLst/>
              <a:latin typeface="inherit"/>
            </a:endParaRPr>
          </a:p>
          <a:p>
            <a:pPr algn="l" fontAlgn="base">
              <a:buFont typeface="Arial" panose="020B0604020202020204" pitchFamily="34" charset="0"/>
              <a:buChar char="•"/>
            </a:pPr>
            <a:endParaRPr lang="nl-BE" b="0" i="0">
              <a:solidFill>
                <a:srgbClr val="252525"/>
              </a:solidFill>
              <a:effectLst/>
              <a:latin typeface="inherit"/>
            </a:endParaRPr>
          </a:p>
          <a:p>
            <a:pPr algn="l" fontAlgn="base">
              <a:buFont typeface="Arial" panose="020B0604020202020204" pitchFamily="34" charset="0"/>
              <a:buChar char="•"/>
            </a:pPr>
            <a:r>
              <a:rPr lang="nl-BE" b="0" i="0">
                <a:solidFill>
                  <a:srgbClr val="252525"/>
                </a:solidFill>
                <a:effectLst/>
                <a:latin typeface="inherit"/>
              </a:rPr>
              <a:t>De betrokkenen slagen er wel/niet in de escalatie van hun conflict te doorbreken</a:t>
            </a:r>
            <a:endParaRPr lang="nl-NL" b="0" i="0">
              <a:solidFill>
                <a:srgbClr val="252525"/>
              </a:solidFill>
              <a:effectLst/>
              <a:latin typeface="inherit"/>
            </a:endParaRPr>
          </a:p>
          <a:p>
            <a:pPr algn="l" fontAlgn="base">
              <a:buFont typeface="Arial" panose="020B0604020202020204" pitchFamily="34" charset="0"/>
              <a:buChar char="•"/>
            </a:pPr>
            <a:endParaRPr lang="nl-BE" b="0" i="0">
              <a:solidFill>
                <a:srgbClr val="252525"/>
              </a:solidFill>
              <a:effectLst/>
              <a:latin typeface="inherit"/>
            </a:endParaRPr>
          </a:p>
          <a:p>
            <a:pPr algn="l" fontAlgn="base">
              <a:buFont typeface="Arial" panose="020B0604020202020204" pitchFamily="34" charset="0"/>
              <a:buChar char="•"/>
            </a:pPr>
            <a:r>
              <a:rPr lang="nl-BE" b="0" i="0">
                <a:solidFill>
                  <a:srgbClr val="252525"/>
                </a:solidFill>
                <a:effectLst/>
                <a:latin typeface="inherit"/>
              </a:rPr>
              <a:t>De peer-mediator begeleidt de betrokkenen in het bedenken van oplossingen voor het conflict</a:t>
            </a:r>
            <a:endParaRPr lang="nl-NL" b="0" i="0">
              <a:solidFill>
                <a:srgbClr val="252525"/>
              </a:solidFill>
              <a:effectLst/>
              <a:latin typeface="inherit"/>
            </a:endParaRPr>
          </a:p>
          <a:p>
            <a:pPr algn="l" fontAlgn="base"/>
            <a:endParaRPr lang="nl-BE" b="0" i="0">
              <a:solidFill>
                <a:srgbClr val="252525"/>
              </a:solidFill>
              <a:effectLst/>
              <a:latin typeface="inherit"/>
            </a:endParaRPr>
          </a:p>
          <a:p>
            <a:pPr algn="l" fontAlgn="base">
              <a:buFont typeface="Arial" panose="020B0604020202020204" pitchFamily="34" charset="0"/>
              <a:buChar char="•"/>
            </a:pPr>
            <a:r>
              <a:rPr lang="nl-BE" b="0" i="0">
                <a:solidFill>
                  <a:srgbClr val="252525"/>
                </a:solidFill>
                <a:effectLst/>
                <a:latin typeface="inherit"/>
              </a:rPr>
              <a:t>De betrokkenen on</a:t>
            </a:r>
            <a:r>
              <a:rPr lang="nl-NL" b="0" i="0">
                <a:solidFill>
                  <a:srgbClr val="252525"/>
                </a:solidFill>
                <a:effectLst/>
                <a:latin typeface="inherit"/>
              </a:rPr>
              <a:t>derhandelen over </a:t>
            </a:r>
            <a:r>
              <a:rPr lang="nl-BE" b="0" i="0">
                <a:solidFill>
                  <a:srgbClr val="252525"/>
                </a:solidFill>
                <a:effectLst/>
                <a:latin typeface="inherit"/>
              </a:rPr>
              <a:t>de voorwaarden voor samenwerking in de toekomste relatie</a:t>
            </a:r>
            <a:endParaRPr lang="nl-NL" b="0" i="0">
              <a:solidFill>
                <a:srgbClr val="252525"/>
              </a:solidFill>
              <a:effectLst/>
              <a:latin typeface="inherit"/>
            </a:endParaRPr>
          </a:p>
          <a:p>
            <a:pPr algn="l" fontAlgn="base">
              <a:buFont typeface="Arial" panose="020B0604020202020204" pitchFamily="34" charset="0"/>
              <a:buChar char="•"/>
            </a:pPr>
            <a:endParaRPr lang="nl-BE" b="0" i="0">
              <a:solidFill>
                <a:srgbClr val="252525"/>
              </a:solidFill>
              <a:effectLst/>
              <a:latin typeface="inherit"/>
            </a:endParaRPr>
          </a:p>
          <a:p>
            <a:pPr algn="l" fontAlgn="base">
              <a:buFont typeface="Arial" panose="020B0604020202020204" pitchFamily="34" charset="0"/>
              <a:buChar char="•"/>
            </a:pPr>
            <a:r>
              <a:rPr lang="nl-BE" b="0" i="0">
                <a:solidFill>
                  <a:srgbClr val="252525"/>
                </a:solidFill>
                <a:effectLst/>
                <a:latin typeface="inherit"/>
              </a:rPr>
              <a:t>De peer-mediator rond het peer-mediation proces af met een overeenkomst of ritueel</a:t>
            </a:r>
            <a:endParaRPr lang="nl-NL" b="0" i="0">
              <a:solidFill>
                <a:srgbClr val="252525"/>
              </a:solidFill>
              <a:effectLst/>
              <a:latin typeface="inherit"/>
            </a:endParaRPr>
          </a:p>
          <a:p>
            <a:pPr algn="l" fontAlgn="base"/>
            <a:endParaRPr lang="nl-BE" b="0" i="0">
              <a:solidFill>
                <a:srgbClr val="252525"/>
              </a:solidFill>
              <a:effectLst/>
              <a:latin typeface="inherit"/>
            </a:endParaRPr>
          </a:p>
          <a:p>
            <a:pPr algn="l" fontAlgn="base">
              <a:buFont typeface="Arial" panose="020B0604020202020204" pitchFamily="34" charset="0"/>
              <a:buChar char="•"/>
            </a:pPr>
            <a:r>
              <a:rPr lang="nl-BE" b="0" i="0">
                <a:solidFill>
                  <a:srgbClr val="252525"/>
                </a:solidFill>
                <a:effectLst/>
                <a:latin typeface="inherit"/>
              </a:rPr>
              <a:t>De peer-mediator evalueert het proces en de resultaten na een afgesproken periode</a:t>
            </a:r>
          </a:p>
        </p:txBody>
      </p:sp>
      <p:sp>
        <p:nvSpPr>
          <p:cNvPr id="6" name="Tekstvak 5"/>
          <p:cNvSpPr txBox="1"/>
          <p:nvPr/>
        </p:nvSpPr>
        <p:spPr>
          <a:xfrm>
            <a:off x="6622143" y="209941"/>
            <a:ext cx="6096000" cy="338554"/>
          </a:xfrm>
          <a:prstGeom prst="rect">
            <a:avLst/>
          </a:prstGeom>
          <a:noFill/>
        </p:spPr>
        <p:txBody>
          <a:bodyPr wrap="square">
            <a:spAutoFit/>
          </a:bodyPr>
          <a:lstStyle/>
          <a:p>
            <a:r>
              <a:rPr lang="nl-NL" sz="1600" i="1"/>
              <a:t>Bron: </a:t>
            </a:r>
            <a:r>
              <a:rPr lang="nl-BE" sz="1600" i="1"/>
              <a:t>https://nl.m.wikipedia.org/wiki/</a:t>
            </a:r>
            <a:r>
              <a:rPr lang="nl-NL" sz="1600" i="1"/>
              <a:t>Peer-mediation</a:t>
            </a:r>
            <a:endParaRPr lang="nl-BE" sz="1600" i="1"/>
          </a:p>
        </p:txBody>
      </p:sp>
    </p:spTree>
    <p:extLst>
      <p:ext uri="{BB962C8B-B14F-4D97-AF65-F5344CB8AC3E}">
        <p14:creationId xmlns:p14="http://schemas.microsoft.com/office/powerpoint/2010/main" val="8319897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09600" y="1"/>
            <a:ext cx="10744200" cy="3565070"/>
          </a:xfrm>
        </p:spPr>
        <p:txBody>
          <a:bodyPr/>
          <a:lstStyle/>
          <a:p>
            <a:r>
              <a:rPr lang="nl-BE" b="0" i="0">
                <a:solidFill>
                  <a:srgbClr val="222222"/>
                </a:solidFill>
                <a:effectLst/>
                <a:latin typeface="Roboto-Regular"/>
              </a:rPr>
              <a:t> Innige communicatie-verkenningen voor een eigen </a:t>
            </a:r>
            <a:r>
              <a:rPr lang="nl-BE" b="1" i="0">
                <a:solidFill>
                  <a:srgbClr val="444444"/>
                </a:solidFill>
                <a:effectLst/>
                <a:latin typeface="Roboto-Regular"/>
              </a:rPr>
              <a:t>communicatie</a:t>
            </a:r>
            <a:r>
              <a:rPr lang="nl-BE" b="0" i="0">
                <a:solidFill>
                  <a:srgbClr val="222222"/>
                </a:solidFill>
                <a:effectLst/>
                <a:latin typeface="Roboto-Regular"/>
              </a:rPr>
              <a:t>-</a:t>
            </a:r>
            <a:r>
              <a:rPr lang="nl-BE" b="1" i="0">
                <a:solidFill>
                  <a:srgbClr val="444444"/>
                </a:solidFill>
                <a:effectLst/>
                <a:latin typeface="Roboto-Regular"/>
              </a:rPr>
              <a:t>cultuur</a:t>
            </a:r>
            <a:endParaRPr lang="nl-BE"/>
          </a:p>
        </p:txBody>
      </p:sp>
      <p:pic>
        <p:nvPicPr>
          <p:cNvPr id="4" name="Picture 7" descr="Figuur1"/>
          <p:cNvPicPr>
            <a:picLocks noChangeAspect="1" noChangeArrowheads="1"/>
          </p:cNvPicPr>
          <p:nvPr/>
        </p:nvPicPr>
        <p:blipFill rotWithShape="1">
          <a:blip r:embed="rId2">
            <a:extLst>
              <a:ext uri="{28A0092B-C50C-407E-A947-70E740481C1C}">
                <a14:useLocalDpi xmlns:a14="http://schemas.microsoft.com/office/drawing/2010/main" val="0"/>
              </a:ext>
            </a:extLst>
          </a:blip>
          <a:srcRect b="47941"/>
          <a:stretch/>
        </p:blipFill>
        <p:spPr bwMode="auto">
          <a:xfrm rot="16200000">
            <a:off x="3556000" y="-1841503"/>
            <a:ext cx="5152576" cy="11847288"/>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p:cNvSpPr txBox="1"/>
          <p:nvPr/>
        </p:nvSpPr>
        <p:spPr>
          <a:xfrm>
            <a:off x="430893" y="3165249"/>
            <a:ext cx="6740070" cy="1754326"/>
          </a:xfrm>
          <a:prstGeom prst="rect">
            <a:avLst/>
          </a:prstGeom>
          <a:noFill/>
        </p:spPr>
        <p:txBody>
          <a:bodyPr wrap="square">
            <a:spAutoFit/>
          </a:bodyPr>
          <a:lstStyle/>
          <a:p>
            <a:r>
              <a:rPr lang="nl-BE" sz="3600" b="1" i="0" dirty="0">
                <a:solidFill>
                  <a:schemeClr val="accent3">
                    <a:lumMod val="20000"/>
                    <a:lumOff val="80000"/>
                  </a:schemeClr>
                </a:solidFill>
                <a:effectLst/>
                <a:latin typeface="Roboto-Regular"/>
              </a:rPr>
              <a:t>Innige communicatie-verkenningen voor een eigen communicatie-cultuur</a:t>
            </a:r>
            <a:endParaRPr lang="nl-BE" sz="3600" b="1" dirty="0">
              <a:solidFill>
                <a:schemeClr val="accent3">
                  <a:lumMod val="20000"/>
                  <a:lumOff val="80000"/>
                </a:schemeClr>
              </a:solidFill>
            </a:endParaRPr>
          </a:p>
        </p:txBody>
      </p:sp>
      <p:sp>
        <p:nvSpPr>
          <p:cNvPr id="7" name="Tekstvak 6"/>
          <p:cNvSpPr txBox="1"/>
          <p:nvPr/>
        </p:nvSpPr>
        <p:spPr>
          <a:xfrm rot="10800000" flipV="1">
            <a:off x="1370692" y="370061"/>
            <a:ext cx="6529614" cy="707886"/>
          </a:xfrm>
          <a:prstGeom prst="rect">
            <a:avLst/>
          </a:prstGeom>
          <a:noFill/>
        </p:spPr>
        <p:txBody>
          <a:bodyPr wrap="square" rtlCol="0">
            <a:spAutoFit/>
          </a:bodyPr>
          <a:lstStyle/>
          <a:p>
            <a:pPr algn="l"/>
            <a:r>
              <a:rPr lang="nl-NL" sz="4000">
                <a:solidFill>
                  <a:srgbClr val="FFFFFF"/>
                </a:solidFill>
              </a:rPr>
              <a:t>Hoe zeg ik je het?</a:t>
            </a:r>
            <a:endParaRPr lang="nl-BE" sz="4000">
              <a:solidFill>
                <a:srgbClr val="FFFFFF"/>
              </a:solidFill>
            </a:endParaRPr>
          </a:p>
        </p:txBody>
      </p:sp>
      <p:sp>
        <p:nvSpPr>
          <p:cNvPr id="8" name="Tekstvak 7"/>
          <p:cNvSpPr txBox="1"/>
          <p:nvPr/>
        </p:nvSpPr>
        <p:spPr>
          <a:xfrm>
            <a:off x="7088415" y="1734088"/>
            <a:ext cx="3254829" cy="2862322"/>
          </a:xfrm>
          <a:prstGeom prst="rect">
            <a:avLst/>
          </a:prstGeom>
          <a:noFill/>
        </p:spPr>
        <p:txBody>
          <a:bodyPr wrap="square" rtlCol="0">
            <a:spAutoFit/>
          </a:bodyPr>
          <a:lstStyle/>
          <a:p>
            <a:pPr algn="l"/>
            <a:r>
              <a:rPr lang="nl-NL" dirty="0">
                <a:solidFill>
                  <a:srgbClr val="FFFFFF"/>
                </a:solidFill>
              </a:rPr>
              <a:t>Wetenschappelijk overzicht van theorie, methodologie en praktijk van een zestigtal </a:t>
            </a:r>
            <a:r>
              <a:rPr lang="nl-NL" dirty="0" err="1">
                <a:solidFill>
                  <a:srgbClr val="FFFFFF"/>
                </a:solidFill>
              </a:rPr>
              <a:t>communicatie-processen</a:t>
            </a:r>
            <a:r>
              <a:rPr lang="nl-NL" dirty="0">
                <a:solidFill>
                  <a:srgbClr val="FFFFFF"/>
                </a:solidFill>
              </a:rPr>
              <a:t>,</a:t>
            </a:r>
          </a:p>
          <a:p>
            <a:pPr algn="l"/>
            <a:r>
              <a:rPr lang="nl-NL" dirty="0">
                <a:solidFill>
                  <a:srgbClr val="FFFFFF"/>
                </a:solidFill>
              </a:rPr>
              <a:t>Onder meer signaaltaal, middelentaal, </a:t>
            </a:r>
            <a:r>
              <a:rPr lang="nl-NL" dirty="0">
                <a:solidFill>
                  <a:srgbClr val="FFFFFF"/>
                </a:solidFill>
                <a:hlinkClick r:id="rId3"/>
              </a:rPr>
              <a:t>communicatie-assertiviteit</a:t>
            </a:r>
            <a:r>
              <a:rPr lang="nl-NL" dirty="0">
                <a:solidFill>
                  <a:srgbClr val="FFFFFF"/>
                </a:solidFill>
              </a:rPr>
              <a:t>, communicatie-directheid, communicatie-emotionaliteit en communicatie-realisme</a:t>
            </a:r>
            <a:endParaRPr lang="nl-BE" dirty="0">
              <a:solidFill>
                <a:srgbClr val="FFFFFF"/>
              </a:solidFill>
            </a:endParaRPr>
          </a:p>
        </p:txBody>
      </p:sp>
    </p:spTree>
    <p:extLst>
      <p:ext uri="{BB962C8B-B14F-4D97-AF65-F5344CB8AC3E}">
        <p14:creationId xmlns:p14="http://schemas.microsoft.com/office/powerpoint/2010/main" val="26875655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Hoe cyberpesten tegen gaan?</a:t>
            </a:r>
            <a:endParaRPr lang="nl-BE"/>
          </a:p>
        </p:txBody>
      </p:sp>
      <p:sp>
        <p:nvSpPr>
          <p:cNvPr id="3" name="Tekstvak 2"/>
          <p:cNvSpPr txBox="1"/>
          <p:nvPr/>
        </p:nvSpPr>
        <p:spPr>
          <a:xfrm>
            <a:off x="163286" y="1317395"/>
            <a:ext cx="11636828" cy="5909310"/>
          </a:xfrm>
          <a:prstGeom prst="rect">
            <a:avLst/>
          </a:prstGeom>
          <a:noFill/>
        </p:spPr>
        <p:txBody>
          <a:bodyPr wrap="square" rtlCol="0">
            <a:spAutoFit/>
          </a:bodyPr>
          <a:lstStyle/>
          <a:p>
            <a:pPr algn="l"/>
            <a:r>
              <a:rPr lang="nl-NL"/>
              <a:t>Think before you post </a:t>
            </a:r>
          </a:p>
          <a:p>
            <a:pPr algn="l"/>
            <a:endParaRPr lang="nl-NL"/>
          </a:p>
          <a:p>
            <a:pPr algn="l"/>
            <a:r>
              <a:rPr lang="nl-NL"/>
              <a:t>Alleen iets posten over iemand na vraag of melding aan betrokkene</a:t>
            </a:r>
          </a:p>
          <a:p>
            <a:pPr algn="l"/>
            <a:endParaRPr lang="nl-NL"/>
          </a:p>
          <a:p>
            <a:pPr algn="l"/>
            <a:r>
              <a:rPr lang="nl-BE"/>
              <a:t>Parallel pesten en cyberpesten</a:t>
            </a:r>
            <a:r>
              <a:rPr lang="nl-NL"/>
              <a:t> : </a:t>
            </a:r>
            <a:r>
              <a:rPr lang="nl-BE"/>
              <a:t>Niet in real live </a:t>
            </a:r>
            <a:r>
              <a:rPr lang="nl-NL"/>
              <a:t>(i</a:t>
            </a:r>
            <a:r>
              <a:rPr lang="nl-BE"/>
              <a:t>rl</a:t>
            </a:r>
            <a:r>
              <a:rPr lang="nl-NL"/>
              <a:t>) </a:t>
            </a:r>
            <a:r>
              <a:rPr lang="nl-BE"/>
              <a:t>niet in cyberspace</a:t>
            </a:r>
            <a:endParaRPr lang="nl-NL"/>
          </a:p>
          <a:p>
            <a:pPr algn="l"/>
            <a:endParaRPr lang="nl-NL"/>
          </a:p>
          <a:p>
            <a:pPr algn="l"/>
            <a:r>
              <a:rPr lang="nl-NL"/>
              <a:t>Geen gedrags- of middelentaal, wat je te horen krijgt, </a:t>
            </a:r>
          </a:p>
          <a:p>
            <a:pPr algn="l"/>
            <a:r>
              <a:rPr lang="nl-NL"/>
              <a:t>wordt erger met wat je te zien en met wat je te voelen krijgt</a:t>
            </a:r>
          </a:p>
          <a:p>
            <a:pPr algn="l"/>
            <a:endParaRPr lang="nl-NL"/>
          </a:p>
          <a:p>
            <a:pPr algn="l"/>
            <a:r>
              <a:rPr lang="nl-NL"/>
              <a:t>Hoogte nemen bij jongeren zelf over wat en hoe ze iets acceptabel vinden,  </a:t>
            </a:r>
          </a:p>
          <a:p>
            <a:pPr algn="l"/>
            <a:r>
              <a:rPr lang="nl-NL"/>
              <a:t>Niet zozeer wat je oordeel is</a:t>
            </a:r>
          </a:p>
          <a:p>
            <a:pPr algn="l"/>
            <a:endParaRPr lang="nl-NL"/>
          </a:p>
          <a:p>
            <a:pPr algn="l"/>
            <a:r>
              <a:rPr lang="nl-NL"/>
              <a:t>Bestanden tussenkomst stimuleren</a:t>
            </a:r>
          </a:p>
          <a:p>
            <a:pPr algn="l"/>
            <a:endParaRPr lang="nl-NL"/>
          </a:p>
          <a:p>
            <a:pPr algn="l"/>
            <a:r>
              <a:rPr lang="nl-NL"/>
              <a:t>Jongeren winnen voor het idee dat wat anoniem wordt gepost van geen betekenis is</a:t>
            </a:r>
          </a:p>
          <a:p>
            <a:pPr algn="l"/>
            <a:endParaRPr lang="nl-NL"/>
          </a:p>
          <a:p>
            <a:pPr algn="l"/>
            <a:r>
              <a:rPr lang="nl-NL"/>
              <a:t>Niet ongevraagd doorsturen, schendt vertrouwen</a:t>
            </a:r>
          </a:p>
          <a:p>
            <a:pPr algn="l"/>
            <a:endParaRPr lang="nl-NL"/>
          </a:p>
          <a:p>
            <a:pPr algn="l"/>
            <a:r>
              <a:rPr lang="nl-NL"/>
              <a:t>Jongeren attent op maken dat wat zij posten door heel veel mensen kan gelezen worden, ook al is het schijnbaar anoniem, met als risico zelf een slecht figuur te slaan en zelf risico te lopen op teruggepest te worden.</a:t>
            </a:r>
          </a:p>
          <a:p>
            <a:pPr algn="l"/>
            <a:endParaRPr lang="nl-BE"/>
          </a:p>
        </p:txBody>
      </p:sp>
      <p:sp>
        <p:nvSpPr>
          <p:cNvPr id="5" name="Tekstvak 4"/>
          <p:cNvSpPr txBox="1"/>
          <p:nvPr/>
        </p:nvSpPr>
        <p:spPr>
          <a:xfrm rot="10800000" flipV="1">
            <a:off x="3401784" y="1417494"/>
            <a:ext cx="8527143" cy="646331"/>
          </a:xfrm>
          <a:prstGeom prst="rect">
            <a:avLst/>
          </a:prstGeom>
          <a:noFill/>
        </p:spPr>
        <p:txBody>
          <a:bodyPr wrap="square">
            <a:spAutoFit/>
          </a:bodyPr>
          <a:lstStyle/>
          <a:p>
            <a:r>
              <a:rPr lang="nl-BE" i="1"/>
              <a:t>Video omgaan met cyberpesten : </a:t>
            </a:r>
            <a:r>
              <a:rPr lang="nl-BE" i="1">
                <a:hlinkClick r:id="rId2"/>
              </a:rPr>
              <a:t>http://www.pestweb.nl/tips-2</a:t>
            </a:r>
            <a:r>
              <a:rPr lang="nl-BE" i="1"/>
              <a:t>/</a:t>
            </a:r>
            <a:br>
              <a:rPr lang="nl-BE" i="1"/>
            </a:br>
            <a:endParaRPr lang="nl-BE" i="1"/>
          </a:p>
        </p:txBody>
      </p:sp>
      <p:pic>
        <p:nvPicPr>
          <p:cNvPr id="4" name="Afbeelding 5"/>
          <p:cNvPicPr>
            <a:picLocks noChangeAspect="1"/>
          </p:cNvPicPr>
          <p:nvPr/>
        </p:nvPicPr>
        <p:blipFill rotWithShape="1">
          <a:blip r:embed="rId3" cstate="print">
            <a:extLst>
              <a:ext uri="{28A0092B-C50C-407E-A947-70E740481C1C}">
                <a14:useLocalDpi xmlns:a14="http://schemas.microsoft.com/office/drawing/2010/main" val="0"/>
              </a:ext>
            </a:extLst>
          </a:blip>
          <a:srcRect t="32103" b="29260"/>
          <a:stretch/>
        </p:blipFill>
        <p:spPr>
          <a:xfrm>
            <a:off x="8880927" y="3071412"/>
            <a:ext cx="3048000" cy="2093625"/>
          </a:xfrm>
          <a:prstGeom prst="roundRect">
            <a:avLst/>
          </a:prstGeom>
          <a:ln w="88900" cap="sq">
            <a:solidFill>
              <a:srgbClr val="FFFFFF"/>
            </a:solidFill>
            <a:miter lim="800000"/>
          </a:ln>
          <a:effectLst>
            <a:outerShdw blurRad="254000" algn="tl" rotWithShape="0">
              <a:srgbClr val="000000">
                <a:alpha val="43000"/>
              </a:srgbClr>
            </a:outerShdw>
          </a:effectLst>
        </p:spPr>
      </p:pic>
      <p:pic>
        <p:nvPicPr>
          <p:cNvPr id="8" name="Afbeelding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17149" y="112309"/>
            <a:ext cx="1647371" cy="26103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269854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09600" y="178821"/>
            <a:ext cx="12192000" cy="1061357"/>
          </a:xfrm>
        </p:spPr>
        <p:txBody>
          <a:bodyPr>
            <a:normAutofit fontScale="90000"/>
          </a:bodyPr>
          <a:lstStyle/>
          <a:p>
            <a:r>
              <a:rPr lang="nl-NL"/>
              <a:t>Wat scholen kunnen doen </a:t>
            </a:r>
            <a:br>
              <a:rPr lang="nl-NL"/>
            </a:br>
            <a:r>
              <a:rPr lang="nl-NL"/>
              <a:t>om cyberpesten tegen te gaan</a:t>
            </a:r>
            <a:endParaRPr lang="nl-BE"/>
          </a:p>
        </p:txBody>
      </p:sp>
      <p:sp>
        <p:nvSpPr>
          <p:cNvPr id="4" name="Tekstvak 3"/>
          <p:cNvSpPr txBox="1"/>
          <p:nvPr/>
        </p:nvSpPr>
        <p:spPr>
          <a:xfrm>
            <a:off x="518886" y="1309192"/>
            <a:ext cx="10744200" cy="5493812"/>
          </a:xfrm>
          <a:prstGeom prst="rect">
            <a:avLst/>
          </a:prstGeom>
          <a:noFill/>
        </p:spPr>
        <p:txBody>
          <a:bodyPr wrap="square">
            <a:spAutoFit/>
          </a:bodyPr>
          <a:lstStyle/>
          <a:p>
            <a:r>
              <a:rPr lang="nl-NL" dirty="0">
                <a:solidFill>
                  <a:srgbClr val="616263"/>
                </a:solidFill>
                <a:latin typeface="Calibri" panose="020F0502020204030204" pitchFamily="34" charset="0"/>
              </a:rPr>
              <a:t>Schol</a:t>
            </a:r>
            <a:r>
              <a:rPr lang="nl-BE" b="0" i="0" dirty="0">
                <a:solidFill>
                  <a:srgbClr val="616263"/>
                </a:solidFill>
                <a:effectLst/>
                <a:latin typeface="Calibri" panose="020F0502020204030204" pitchFamily="34" charset="0"/>
              </a:rPr>
              <a:t>en kunnen hun elektronische leeromgevingen inzetten om positief online gedrag te promoten</a:t>
            </a:r>
            <a:r>
              <a:rPr lang="nl-NL" b="0" i="0" dirty="0">
                <a:solidFill>
                  <a:srgbClr val="616263"/>
                </a:solidFill>
                <a:effectLst/>
                <a:latin typeface="Calibri" panose="020F0502020204030204" pitchFamily="34" charset="0"/>
              </a:rPr>
              <a:t> met respect en behulpzaamheid.</a:t>
            </a:r>
            <a:endParaRPr lang="nl-NL" dirty="0">
              <a:solidFill>
                <a:srgbClr val="616263"/>
              </a:solidFill>
              <a:latin typeface="Calibri" panose="020F0502020204030204" pitchFamily="34" charset="0"/>
            </a:endParaRPr>
          </a:p>
          <a:p>
            <a:endParaRPr lang="nl-NL" b="0" i="0" dirty="0">
              <a:solidFill>
                <a:srgbClr val="616263"/>
              </a:solidFill>
              <a:effectLst/>
              <a:latin typeface="Calibri" panose="020F0502020204030204" pitchFamily="34" charset="0"/>
            </a:endParaRPr>
          </a:p>
          <a:p>
            <a:r>
              <a:rPr lang="nl-NL" dirty="0">
                <a:solidFill>
                  <a:srgbClr val="616263"/>
                </a:solidFill>
                <a:latin typeface="Calibri" panose="020F0502020204030204" pitchFamily="34" charset="0"/>
              </a:rPr>
              <a:t>J</a:t>
            </a:r>
            <a:r>
              <a:rPr lang="nl-BE" b="0" i="0" dirty="0" err="1">
                <a:solidFill>
                  <a:srgbClr val="616263"/>
                </a:solidFill>
                <a:effectLst/>
                <a:latin typeface="Calibri" panose="020F0502020204030204" pitchFamily="34" charset="0"/>
              </a:rPr>
              <a:t>ongeren</a:t>
            </a:r>
            <a:r>
              <a:rPr lang="nl-BE" b="0" i="0" dirty="0">
                <a:solidFill>
                  <a:srgbClr val="616263"/>
                </a:solidFill>
                <a:effectLst/>
                <a:latin typeface="Calibri" panose="020F0502020204030204" pitchFamily="34" charset="0"/>
              </a:rPr>
              <a:t> leren reageren op online pestgedrag</a:t>
            </a:r>
            <a:r>
              <a:rPr lang="nl-NL" b="0" i="0" dirty="0">
                <a:solidFill>
                  <a:srgbClr val="616263"/>
                </a:solidFill>
                <a:effectLst/>
                <a:latin typeface="Calibri" panose="020F0502020204030204" pitchFamily="34" charset="0"/>
              </a:rPr>
              <a:t> d</a:t>
            </a:r>
            <a:r>
              <a:rPr lang="nl-BE" b="0" i="0" dirty="0">
                <a:solidFill>
                  <a:srgbClr val="616263"/>
                </a:solidFill>
                <a:effectLst/>
                <a:latin typeface="Calibri" panose="020F0502020204030204" pitchFamily="34" charset="0"/>
              </a:rPr>
              <a:t>oor er over te praten of door ernstige gevallen te rapporteren</a:t>
            </a:r>
            <a:endParaRPr lang="nl-NL" dirty="0">
              <a:solidFill>
                <a:srgbClr val="616263"/>
              </a:solidFill>
              <a:latin typeface="Calibri" panose="020F0502020204030204" pitchFamily="34" charset="0"/>
            </a:endParaRPr>
          </a:p>
          <a:p>
            <a:endParaRPr lang="nl-NL" b="0" i="0" dirty="0">
              <a:solidFill>
                <a:srgbClr val="616263"/>
              </a:solidFill>
              <a:effectLst/>
              <a:latin typeface="Calibri" panose="020F0502020204030204" pitchFamily="34" charset="0"/>
            </a:endParaRPr>
          </a:p>
          <a:p>
            <a:r>
              <a:rPr lang="nl-NL" dirty="0">
                <a:solidFill>
                  <a:srgbClr val="616263"/>
                </a:solidFill>
                <a:latin typeface="Calibri" panose="020F0502020204030204" pitchFamily="34" charset="0"/>
              </a:rPr>
              <a:t>FOMO (</a:t>
            </a:r>
            <a:r>
              <a:rPr lang="nl-NL" dirty="0" err="1">
                <a:solidFill>
                  <a:srgbClr val="616263"/>
                </a:solidFill>
                <a:latin typeface="Calibri" panose="020F0502020204030204" pitchFamily="34" charset="0"/>
              </a:rPr>
              <a:t>fear</a:t>
            </a:r>
            <a:r>
              <a:rPr lang="nl-NL" dirty="0">
                <a:solidFill>
                  <a:srgbClr val="616263"/>
                </a:solidFill>
                <a:latin typeface="Calibri" panose="020F0502020204030204" pitchFamily="34" charset="0"/>
              </a:rPr>
              <a:t> of missing out)-druk verminderen, niet alles continu willen volgen om niets te missen, maar nu en dan iets oppikken volgens eigen behoefte en interesse om mee selectief te genieten. Zie : </a:t>
            </a:r>
            <a:r>
              <a:rPr lang="nl-BE" sz="1100" dirty="0">
                <a:hlinkClick r:id="rId2"/>
              </a:rPr>
              <a:t>http://opvoeding.brussels/</a:t>
            </a:r>
            <a:endParaRPr lang="nl-NL" sz="1100" dirty="0"/>
          </a:p>
          <a:p>
            <a:endParaRPr lang="nl-BE" sz="1100" dirty="0"/>
          </a:p>
          <a:p>
            <a:r>
              <a:rPr lang="nl-NL" dirty="0">
                <a:solidFill>
                  <a:srgbClr val="616263"/>
                </a:solidFill>
                <a:latin typeface="Calibri" panose="020F0502020204030204" pitchFamily="34" charset="0"/>
              </a:rPr>
              <a:t>E</a:t>
            </a:r>
            <a:r>
              <a:rPr lang="nl-BE" b="0" i="0" dirty="0">
                <a:solidFill>
                  <a:srgbClr val="616263"/>
                </a:solidFill>
                <a:effectLst/>
                <a:latin typeface="Calibri" panose="020F0502020204030204" pitchFamily="34" charset="0"/>
              </a:rPr>
              <a:t>en online meldpunt op school kan de drempel verlagen om over een incident te praten</a:t>
            </a:r>
            <a:r>
              <a:rPr lang="nl-NL" dirty="0">
                <a:solidFill>
                  <a:srgbClr val="616263"/>
                </a:solidFill>
                <a:latin typeface="Calibri" panose="020F0502020204030204" pitchFamily="34" charset="0"/>
              </a:rPr>
              <a:t> omdat jongeren zelden met volwassenen praten over cyberpesten</a:t>
            </a:r>
          </a:p>
          <a:p>
            <a:endParaRPr lang="nl-NL" dirty="0">
              <a:solidFill>
                <a:srgbClr val="616263"/>
              </a:solidFill>
              <a:latin typeface="Calibri" panose="020F0502020204030204" pitchFamily="34" charset="0"/>
            </a:endParaRPr>
          </a:p>
          <a:p>
            <a:r>
              <a:rPr lang="nl-NL" dirty="0">
                <a:solidFill>
                  <a:srgbClr val="616263"/>
                </a:solidFill>
                <a:latin typeface="Calibri" panose="020F0502020204030204" pitchFamily="34" charset="0"/>
              </a:rPr>
              <a:t>Als volwassene zich vertrouwd maken met sociale media, zoals Instagram en WhatsApp.  Zo gemakkelijker zicht op gebeuren en risico’s.  Zo ook gemakkelijker kunnen meepraten met jongeren en tijdig signalen weten geven over risico’s. </a:t>
            </a:r>
          </a:p>
          <a:p>
            <a:endParaRPr lang="nl-NL" dirty="0">
              <a:latin typeface="Calibri" panose="020F0502020204030204" pitchFamily="34" charset="0"/>
            </a:endParaRPr>
          </a:p>
          <a:p>
            <a:r>
              <a:rPr lang="nl-NL" dirty="0">
                <a:solidFill>
                  <a:schemeClr val="tx1">
                    <a:lumMod val="75000"/>
                    <a:lumOff val="25000"/>
                  </a:schemeClr>
                </a:solidFill>
                <a:latin typeface="Calibri" panose="020F0502020204030204" pitchFamily="34" charset="0"/>
              </a:rPr>
              <a:t>Zichzelf verwijderen uit Google kan door zijn achternaam weg te halen.  </a:t>
            </a:r>
          </a:p>
          <a:p>
            <a:r>
              <a:rPr lang="nl-NL" dirty="0">
                <a:solidFill>
                  <a:schemeClr val="tx1">
                    <a:lumMod val="75000"/>
                    <a:lumOff val="25000"/>
                  </a:schemeClr>
                </a:solidFill>
                <a:latin typeface="Calibri" panose="020F0502020204030204" pitchFamily="34" charset="0"/>
              </a:rPr>
              <a:t>Zie </a:t>
            </a:r>
            <a:r>
              <a:rPr lang="nl-NL" dirty="0">
                <a:solidFill>
                  <a:schemeClr val="tx1">
                    <a:lumMod val="75000"/>
                    <a:lumOff val="25000"/>
                  </a:schemeClr>
                </a:solidFill>
                <a:latin typeface="Calibri" panose="020F0502020204030204" pitchFamily="34" charset="0"/>
                <a:hlinkClick r:id="rId3"/>
              </a:rPr>
              <a:t>www.pepermunt.net</a:t>
            </a:r>
            <a:r>
              <a:rPr lang="nl-NL" dirty="0">
                <a:solidFill>
                  <a:schemeClr val="tx1">
                    <a:lumMod val="75000"/>
                    <a:lumOff val="25000"/>
                  </a:schemeClr>
                </a:solidFill>
                <a:latin typeface="Calibri" panose="020F0502020204030204" pitchFamily="34" charset="0"/>
              </a:rPr>
              <a:t>. Ook J</a:t>
            </a:r>
            <a:r>
              <a:rPr lang="nl-BE" dirty="0">
                <a:solidFill>
                  <a:schemeClr val="tx1">
                    <a:lumMod val="75000"/>
                    <a:lumOff val="25000"/>
                  </a:schemeClr>
                </a:solidFill>
                <a:latin typeface="Calibri" panose="020F0502020204030204" pitchFamily="34" charset="0"/>
              </a:rPr>
              <a:t>ustDelete.me </a:t>
            </a:r>
            <a:r>
              <a:rPr lang="nl-NL" dirty="0">
                <a:solidFill>
                  <a:schemeClr val="tx1">
                    <a:lumMod val="75000"/>
                    <a:lumOff val="25000"/>
                  </a:schemeClr>
                </a:solidFill>
                <a:latin typeface="Calibri" panose="020F0502020204030204" pitchFamily="34" charset="0"/>
              </a:rPr>
              <a:t>is interessant om</a:t>
            </a:r>
          </a:p>
          <a:p>
            <a:r>
              <a:rPr lang="nl-NL" dirty="0">
                <a:solidFill>
                  <a:schemeClr val="tx1">
                    <a:lumMod val="75000"/>
                    <a:lumOff val="25000"/>
                  </a:schemeClr>
                </a:solidFill>
                <a:latin typeface="Calibri" panose="020F0502020204030204" pitchFamily="34" charset="0"/>
              </a:rPr>
              <a:t>zichzelf eenvoudig</a:t>
            </a:r>
            <a:r>
              <a:rPr lang="nl-BE" dirty="0">
                <a:solidFill>
                  <a:schemeClr val="tx1">
                    <a:lumMod val="75000"/>
                    <a:lumOff val="25000"/>
                  </a:schemeClr>
                </a:solidFill>
                <a:latin typeface="Calibri" panose="020F0502020204030204" pitchFamily="34" charset="0"/>
              </a:rPr>
              <a:t> van het internet</a:t>
            </a:r>
            <a:r>
              <a:rPr lang="nl-NL" dirty="0">
                <a:solidFill>
                  <a:schemeClr val="tx1">
                    <a:lumMod val="75000"/>
                    <a:lumOff val="25000"/>
                  </a:schemeClr>
                </a:solidFill>
                <a:latin typeface="Calibri" panose="020F0502020204030204" pitchFamily="34" charset="0"/>
              </a:rPr>
              <a:t> te verwijderen.</a:t>
            </a:r>
            <a:endParaRPr lang="nl-NL" sz="1600" i="0" dirty="0">
              <a:solidFill>
                <a:schemeClr val="tx1">
                  <a:lumMod val="75000"/>
                  <a:lumOff val="25000"/>
                </a:schemeClr>
              </a:solidFill>
              <a:effectLst/>
              <a:latin typeface="Calibri" panose="020F0502020204030204" pitchFamily="34" charset="0"/>
              <a:cs typeface="Arial Narrow" panose="020B0604020202020204" pitchFamily="34" charset="0"/>
            </a:endParaRPr>
          </a:p>
          <a:p>
            <a:endParaRPr lang="nl-NL" b="0" i="0" dirty="0">
              <a:solidFill>
                <a:srgbClr val="1C1C24"/>
              </a:solidFill>
              <a:effectLst/>
              <a:latin typeface="Want Bold"/>
            </a:endParaRPr>
          </a:p>
          <a:p>
            <a:r>
              <a:rPr lang="nl-BE" sz="800" dirty="0">
                <a:hlinkClick r:id="rId4"/>
              </a:rPr>
              <a:t>https://www.uantwerpen.be/popup/nieuwsonderdeel.aspx?newsitem_id=1564&amp;c=HOMENL&amp;n=100839</a:t>
            </a:r>
            <a:endParaRPr lang="nl-BE" sz="800" dirty="0"/>
          </a:p>
          <a:p>
            <a:r>
              <a:rPr lang="nl-BE" sz="800" dirty="0">
                <a:hlinkClick r:id="rId5"/>
              </a:rPr>
              <a:t>http://www.pepermunt.net/sociale-netwerken/ontgooglen-jezelf-verwijderen-van-google.html</a:t>
            </a:r>
            <a:endParaRPr lang="nl-BE" sz="800" dirty="0"/>
          </a:p>
        </p:txBody>
      </p:sp>
      <p:pic>
        <p:nvPicPr>
          <p:cNvPr id="3" name="Afbeelding 4"/>
          <p:cNvPicPr>
            <a:picLocks noChangeAspect="1"/>
          </p:cNvPicPr>
          <p:nvPr/>
        </p:nvPicPr>
        <p:blipFill rotWithShape="1">
          <a:blip r:embed="rId6" cstate="print">
            <a:extLst>
              <a:ext uri="{28A0092B-C50C-407E-A947-70E740481C1C}">
                <a14:useLocalDpi xmlns:a14="http://schemas.microsoft.com/office/drawing/2010/main" val="0"/>
              </a:ext>
            </a:extLst>
          </a:blip>
          <a:srcRect t="10589" b="4716"/>
          <a:stretch/>
        </p:blipFill>
        <p:spPr>
          <a:xfrm>
            <a:off x="8288488" y="5047042"/>
            <a:ext cx="3903512" cy="1810958"/>
          </a:xfrm>
          <a:prstGeom prst="rect">
            <a:avLst/>
          </a:prstGeom>
        </p:spPr>
      </p:pic>
      <p:sp>
        <p:nvSpPr>
          <p:cNvPr id="5" name="Tekstvak 4"/>
          <p:cNvSpPr txBox="1"/>
          <p:nvPr/>
        </p:nvSpPr>
        <p:spPr>
          <a:xfrm>
            <a:off x="7544630" y="247835"/>
            <a:ext cx="4420506" cy="923330"/>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l"/>
            <a:r>
              <a:rPr lang="nl-NL"/>
              <a:t>Belang van mediawijsheid op te nemen in het curriculum als preventie van cyberpesten. Bron : VLOR</a:t>
            </a:r>
            <a:endParaRPr lang="nl-BE"/>
          </a:p>
        </p:txBody>
      </p:sp>
    </p:spTree>
    <p:extLst>
      <p:ext uri="{BB962C8B-B14F-4D97-AF65-F5344CB8AC3E}">
        <p14:creationId xmlns:p14="http://schemas.microsoft.com/office/powerpoint/2010/main" val="40930562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Hoe misbruik onder jongeren </a:t>
            </a:r>
            <a:br>
              <a:rPr lang="nl-NL"/>
            </a:br>
            <a:r>
              <a:rPr lang="nl-NL"/>
              <a:t>tegengaan?</a:t>
            </a:r>
            <a:endParaRPr lang="nl-BE"/>
          </a:p>
        </p:txBody>
      </p:sp>
      <p:sp>
        <p:nvSpPr>
          <p:cNvPr id="4" name="Tekstvak 3"/>
          <p:cNvSpPr txBox="1"/>
          <p:nvPr/>
        </p:nvSpPr>
        <p:spPr>
          <a:xfrm>
            <a:off x="898072" y="1340439"/>
            <a:ext cx="10531928" cy="923330"/>
          </a:xfrm>
          <a:prstGeom prst="rect">
            <a:avLst/>
          </a:prstGeom>
          <a:noFill/>
        </p:spPr>
        <p:txBody>
          <a:bodyPr wrap="square">
            <a:spAutoFit/>
          </a:bodyPr>
          <a:lstStyle/>
          <a:p>
            <a:r>
              <a:rPr lang="nl-BE" b="0" i="0">
                <a:solidFill>
                  <a:srgbClr val="000000"/>
                </a:solidFill>
                <a:effectLst/>
                <a:latin typeface="Arial" panose="020B0604020202020204" pitchFamily="34" charset="0"/>
              </a:rPr>
              <a:t>Uit onderzoek</a:t>
            </a:r>
            <a:r>
              <a:rPr lang="nl-NL" b="0" i="0">
                <a:solidFill>
                  <a:srgbClr val="000000"/>
                </a:solidFill>
                <a:effectLst/>
                <a:latin typeface="Arial" panose="020B0604020202020204" pitchFamily="34" charset="0"/>
              </a:rPr>
              <a:t> in Nederland</a:t>
            </a:r>
            <a:r>
              <a:rPr lang="nl-BE" b="0" i="0">
                <a:solidFill>
                  <a:srgbClr val="000000"/>
                </a:solidFill>
                <a:effectLst/>
                <a:latin typeface="Arial" panose="020B0604020202020204" pitchFamily="34" charset="0"/>
              </a:rPr>
              <a:t> blijkt dat tussen de tien en twintig procent </a:t>
            </a:r>
            <a:endParaRPr lang="nl-NL" b="0" i="0">
              <a:solidFill>
                <a:srgbClr val="000000"/>
              </a:solidFill>
              <a:effectLst/>
              <a:latin typeface="Arial" panose="020B0604020202020204" pitchFamily="34" charset="0"/>
            </a:endParaRPr>
          </a:p>
          <a:p>
            <a:r>
              <a:rPr lang="nl-NL">
                <a:solidFill>
                  <a:srgbClr val="000000"/>
                </a:solidFill>
                <a:latin typeface="Arial" panose="020B0604020202020204" pitchFamily="34" charset="0"/>
              </a:rPr>
              <a:t>v</a:t>
            </a:r>
            <a:r>
              <a:rPr lang="nl-BE" b="0" i="0">
                <a:solidFill>
                  <a:srgbClr val="000000"/>
                </a:solidFill>
                <a:effectLst/>
                <a:latin typeface="Arial" panose="020B0604020202020204" pitchFamily="34" charset="0"/>
              </a:rPr>
              <a:t>an de jongeren doet aan sexting: in vertrouwen sturen ze naaktfoto's of filmpjes van zichzelf, ervan uitgaand dat de ontvanger het voor zichzelf houdt. Maar veel van die beelden worden doorgestuurd</a:t>
            </a:r>
            <a:endParaRPr lang="nl-BE"/>
          </a:p>
        </p:txBody>
      </p:sp>
      <p:sp>
        <p:nvSpPr>
          <p:cNvPr id="6" name="Tekstvak 5"/>
          <p:cNvSpPr txBox="1"/>
          <p:nvPr/>
        </p:nvSpPr>
        <p:spPr>
          <a:xfrm>
            <a:off x="898072" y="1976628"/>
            <a:ext cx="10903857" cy="2862322"/>
          </a:xfrm>
          <a:prstGeom prst="rect">
            <a:avLst/>
          </a:prstGeom>
          <a:noFill/>
        </p:spPr>
        <p:txBody>
          <a:bodyPr wrap="square">
            <a:spAutoFit/>
          </a:bodyPr>
          <a:lstStyle/>
          <a:p>
            <a:br>
              <a:rPr lang="nl-BE"/>
            </a:br>
            <a:r>
              <a:rPr lang="nl-BE" b="0" i="0">
                <a:solidFill>
                  <a:srgbClr val="000000"/>
                </a:solidFill>
                <a:effectLst/>
                <a:latin typeface="Arial" panose="020B0604020202020204" pitchFamily="34" charset="0"/>
              </a:rPr>
              <a:t>Om jongeren te waarschuwen over de gevaren van sexting geeft Qpido op middelbare scholen en basisscholen in Amsterdam voorlichting. 'We leggen uit hoe makkelijk die foto's uitlekken', zegt coördinator Petra Hoeve van Qpido. 'Maar we vertellen ook dat het hebben en verspreiden van het beeldmateriaal strafbaar is.'</a:t>
            </a:r>
            <a:br>
              <a:rPr lang="nl-BE"/>
            </a:br>
            <a:br>
              <a:rPr lang="nl-BE"/>
            </a:br>
            <a:r>
              <a:rPr lang="nl-BE" b="0" i="0">
                <a:solidFill>
                  <a:srgbClr val="000000"/>
                </a:solidFill>
                <a:effectLst/>
                <a:latin typeface="Arial" panose="020B0604020202020204" pitchFamily="34" charset="0"/>
              </a:rPr>
              <a:t>Volgens Annemarie van Oosten, die aan de U</a:t>
            </a:r>
            <a:r>
              <a:rPr lang="nl-NL" b="0" i="0">
                <a:solidFill>
                  <a:srgbClr val="000000"/>
                </a:solidFill>
                <a:effectLst/>
                <a:latin typeface="Arial" panose="020B0604020202020204" pitchFamily="34" charset="0"/>
              </a:rPr>
              <a:t>niversiteit van Amsterdam </a:t>
            </a:r>
            <a:r>
              <a:rPr lang="nl-BE" b="0" i="0">
                <a:solidFill>
                  <a:srgbClr val="000000"/>
                </a:solidFill>
                <a:effectLst/>
                <a:latin typeface="Arial" panose="020B0604020202020204" pitchFamily="34" charset="0"/>
              </a:rPr>
              <a:t>onderzoek heeft gedaan naar seksueel gedrag van jongeren en sociale media, moeten we er niet zo paniekerig over doen. 'Seksuele nieuwsgierigheid hoort bij tieners, nieuwe technologieën komen daar nu bij. Het doorsturen moet worden aangepakt.' Jongeren moeten leren dat dat niet normaal is.</a:t>
            </a:r>
            <a:endParaRPr lang="nl-BE"/>
          </a:p>
        </p:txBody>
      </p:sp>
      <p:sp>
        <p:nvSpPr>
          <p:cNvPr id="8" name="Tekstvak 7"/>
          <p:cNvSpPr txBox="1"/>
          <p:nvPr/>
        </p:nvSpPr>
        <p:spPr>
          <a:xfrm>
            <a:off x="898072" y="4838950"/>
            <a:ext cx="11094356" cy="1754326"/>
          </a:xfrm>
          <a:prstGeom prst="rect">
            <a:avLst/>
          </a:prstGeom>
          <a:noFill/>
        </p:spPr>
        <p:txBody>
          <a:bodyPr wrap="square">
            <a:spAutoFit/>
          </a:bodyPr>
          <a:lstStyle/>
          <a:p>
            <a:r>
              <a:rPr lang="nl-NL">
                <a:solidFill>
                  <a:srgbClr val="000000"/>
                </a:solidFill>
                <a:latin typeface="Arial" panose="020B0604020202020204" pitchFamily="34" charset="0"/>
              </a:rPr>
              <a:t>Sch</a:t>
            </a:r>
            <a:r>
              <a:rPr lang="nl-BE" b="0" i="0">
                <a:solidFill>
                  <a:srgbClr val="000000"/>
                </a:solidFill>
                <a:effectLst/>
                <a:latin typeface="Arial" panose="020B0604020202020204" pitchFamily="34" charset="0"/>
              </a:rPr>
              <a:t>ool2Care in Osdorp, een instelling van Altra voor leerlingen die veel spijbelen en extra begeleiding nodig hebben, hanteert een zerotolerancebeleid ten aanzien van sexting. “We krijgen hier ook slachtoffers,” zegt coach Esmé van der Ley. Ze pakken degene die foto’s verspreidt hard aan: de dader komt er niet met een waarschuwing vanaf, foto’s moet in bijzijn van leraren worden verwijderd en bij verdere overtredingen doet School2Care mogelijk aangifte of wordt de buurtregisseur erbij gehaald. “Andere scholen vinden het lastig zo zwart-wit op te treden, maar ze zouden het ook moeten doen. We nemen de ruimte weg om te pesten.”</a:t>
            </a:r>
            <a:endParaRPr lang="nl-BE"/>
          </a:p>
        </p:txBody>
      </p:sp>
      <p:sp>
        <p:nvSpPr>
          <p:cNvPr id="9" name="Tekstvak 8"/>
          <p:cNvSpPr txBox="1"/>
          <p:nvPr/>
        </p:nvSpPr>
        <p:spPr>
          <a:xfrm rot="10800000" flipV="1">
            <a:off x="6750957" y="6488668"/>
            <a:ext cx="5522686" cy="369332"/>
          </a:xfrm>
          <a:prstGeom prst="rect">
            <a:avLst/>
          </a:prstGeom>
          <a:noFill/>
        </p:spPr>
        <p:txBody>
          <a:bodyPr wrap="square" rtlCol="0">
            <a:spAutoFit/>
          </a:bodyPr>
          <a:lstStyle/>
          <a:p>
            <a:pPr algn="l"/>
            <a:r>
              <a:rPr lang="nl-NL" i="1"/>
              <a:t>Bron: </a:t>
            </a:r>
            <a:r>
              <a:rPr lang="nl-BE" b="0" i="1">
                <a:solidFill>
                  <a:srgbClr val="666666"/>
                </a:solidFill>
                <a:effectLst/>
                <a:latin typeface="Arial" panose="020B0604020202020204" pitchFamily="34" charset="0"/>
              </a:rPr>
              <a:t> Hannah Hamans 22-1-16</a:t>
            </a:r>
            <a:r>
              <a:rPr lang="nl-NL" b="0" i="1">
                <a:solidFill>
                  <a:srgbClr val="666666"/>
                </a:solidFill>
                <a:effectLst/>
                <a:latin typeface="Arial" panose="020B0604020202020204" pitchFamily="34" charset="0"/>
              </a:rPr>
              <a:t> Het Parool  nl</a:t>
            </a:r>
            <a:endParaRPr lang="nl-BE" i="1"/>
          </a:p>
        </p:txBody>
      </p:sp>
      <p:pic>
        <p:nvPicPr>
          <p:cNvPr id="7" name="Afbeelding 9"/>
          <p:cNvPicPr>
            <a:picLocks noChangeAspect="1"/>
          </p:cNvPicPr>
          <p:nvPr/>
        </p:nvPicPr>
        <p:blipFill rotWithShape="1">
          <a:blip r:embed="rId2" cstate="print">
            <a:extLst>
              <a:ext uri="{28A0092B-C50C-407E-A947-70E740481C1C}">
                <a14:useLocalDpi xmlns:a14="http://schemas.microsoft.com/office/drawing/2010/main" val="0"/>
              </a:ext>
            </a:extLst>
          </a:blip>
          <a:srcRect t="15505" b="8304"/>
          <a:stretch/>
        </p:blipFill>
        <p:spPr>
          <a:xfrm>
            <a:off x="8227785" y="-32396"/>
            <a:ext cx="3964215" cy="1698949"/>
          </a:xfrm>
          <a:prstGeom prst="rect">
            <a:avLst/>
          </a:prstGeom>
        </p:spPr>
      </p:pic>
    </p:spTree>
    <p:extLst>
      <p:ext uri="{BB962C8B-B14F-4D97-AF65-F5344CB8AC3E}">
        <p14:creationId xmlns:p14="http://schemas.microsoft.com/office/powerpoint/2010/main" val="31474105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64028" y="-233298"/>
            <a:ext cx="10744200" cy="1228436"/>
          </a:xfrm>
        </p:spPr>
        <p:txBody>
          <a:bodyPr/>
          <a:lstStyle/>
          <a:p>
            <a:r>
              <a:rPr lang="nl-NL"/>
              <a:t>Evolutie relatie jongere - volwassene</a:t>
            </a:r>
            <a:endParaRPr lang="nl-BE"/>
          </a:p>
        </p:txBody>
      </p:sp>
      <p:sp>
        <p:nvSpPr>
          <p:cNvPr id="3" name="Ovaal 2"/>
          <p:cNvSpPr/>
          <p:nvPr/>
        </p:nvSpPr>
        <p:spPr>
          <a:xfrm>
            <a:off x="1239693" y="1529276"/>
            <a:ext cx="4989286" cy="488042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Ovaal 3"/>
          <p:cNvSpPr/>
          <p:nvPr/>
        </p:nvSpPr>
        <p:spPr>
          <a:xfrm>
            <a:off x="2441786" y="2695861"/>
            <a:ext cx="2556329" cy="25472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Leerling</a:t>
            </a:r>
            <a:endParaRPr lang="nl-BE"/>
          </a:p>
        </p:txBody>
      </p:sp>
      <p:sp>
        <p:nvSpPr>
          <p:cNvPr id="5" name="Tekstvak 4"/>
          <p:cNvSpPr txBox="1"/>
          <p:nvPr/>
        </p:nvSpPr>
        <p:spPr>
          <a:xfrm>
            <a:off x="1803265" y="2518752"/>
            <a:ext cx="1828800" cy="2862322"/>
          </a:xfrm>
          <a:prstGeom prst="rect">
            <a:avLst/>
          </a:prstGeom>
          <a:noFill/>
        </p:spPr>
        <p:txBody>
          <a:bodyPr wrap="square" rtlCol="0">
            <a:spAutoFit/>
          </a:bodyPr>
          <a:lstStyle/>
          <a:p>
            <a:pPr algn="l"/>
            <a:r>
              <a:rPr lang="nl-NL"/>
              <a:t>Leerkracht</a:t>
            </a:r>
            <a:endParaRPr lang="nl-BE"/>
          </a:p>
        </p:txBody>
      </p:sp>
      <p:sp>
        <p:nvSpPr>
          <p:cNvPr id="6" name="Tekstvak 5"/>
          <p:cNvSpPr txBox="1"/>
          <p:nvPr/>
        </p:nvSpPr>
        <p:spPr>
          <a:xfrm rot="10800000" flipV="1">
            <a:off x="3050636" y="1961954"/>
            <a:ext cx="5785757" cy="369332"/>
          </a:xfrm>
          <a:prstGeom prst="rect">
            <a:avLst/>
          </a:prstGeom>
          <a:noFill/>
        </p:spPr>
        <p:txBody>
          <a:bodyPr wrap="square" rtlCol="0">
            <a:spAutoFit/>
          </a:bodyPr>
          <a:lstStyle/>
          <a:p>
            <a:pPr algn="l"/>
            <a:r>
              <a:rPr lang="nl-NL"/>
              <a:t>Leiden - dirigeren</a:t>
            </a:r>
            <a:endParaRPr lang="nl-BE"/>
          </a:p>
        </p:txBody>
      </p:sp>
      <p:sp>
        <p:nvSpPr>
          <p:cNvPr id="7" name="Tekstvak 6"/>
          <p:cNvSpPr txBox="1"/>
          <p:nvPr/>
        </p:nvSpPr>
        <p:spPr>
          <a:xfrm>
            <a:off x="5325079" y="3337007"/>
            <a:ext cx="3180259" cy="369332"/>
          </a:xfrm>
          <a:prstGeom prst="rect">
            <a:avLst/>
          </a:prstGeom>
          <a:noFill/>
        </p:spPr>
        <p:txBody>
          <a:bodyPr wrap="square" rtlCol="0">
            <a:spAutoFit/>
          </a:bodyPr>
          <a:lstStyle/>
          <a:p>
            <a:pPr algn="l"/>
            <a:r>
              <a:rPr lang="nl-NL"/>
              <a:t>Praten - onderhandelen</a:t>
            </a:r>
            <a:endParaRPr lang="nl-BE"/>
          </a:p>
        </p:txBody>
      </p:sp>
      <p:sp>
        <p:nvSpPr>
          <p:cNvPr id="8" name="Tekstvak 7"/>
          <p:cNvSpPr txBox="1"/>
          <p:nvPr/>
        </p:nvSpPr>
        <p:spPr>
          <a:xfrm>
            <a:off x="2855600" y="5568540"/>
            <a:ext cx="3087914" cy="369332"/>
          </a:xfrm>
          <a:prstGeom prst="rect">
            <a:avLst/>
          </a:prstGeom>
          <a:noFill/>
        </p:spPr>
        <p:txBody>
          <a:bodyPr wrap="square" rtlCol="0">
            <a:spAutoFit/>
          </a:bodyPr>
          <a:lstStyle/>
          <a:p>
            <a:pPr algn="l"/>
            <a:r>
              <a:rPr lang="nl-NL"/>
              <a:t>Ondersteunen</a:t>
            </a:r>
            <a:endParaRPr lang="nl-BE"/>
          </a:p>
        </p:txBody>
      </p:sp>
      <p:sp>
        <p:nvSpPr>
          <p:cNvPr id="10" name="AutoShape 10"/>
          <p:cNvSpPr>
            <a:spLocks noChangeArrowheads="1"/>
          </p:cNvSpPr>
          <p:nvPr/>
        </p:nvSpPr>
        <p:spPr bwMode="auto">
          <a:xfrm>
            <a:off x="6719162" y="2330959"/>
            <a:ext cx="576262" cy="3529012"/>
          </a:xfrm>
          <a:prstGeom prst="curvedLeftArrow">
            <a:avLst>
              <a:gd name="adj1" fmla="val 122479"/>
              <a:gd name="adj2" fmla="val 244959"/>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AutoShape 11"/>
          <p:cNvSpPr>
            <a:spLocks noChangeArrowheads="1"/>
          </p:cNvSpPr>
          <p:nvPr/>
        </p:nvSpPr>
        <p:spPr bwMode="auto">
          <a:xfrm flipV="1">
            <a:off x="338815" y="2025689"/>
            <a:ext cx="650425" cy="3361301"/>
          </a:xfrm>
          <a:prstGeom prst="curvedRightArrow">
            <a:avLst>
              <a:gd name="adj1" fmla="val 108704"/>
              <a:gd name="adj2" fmla="val 254196"/>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Tekstvak 11"/>
          <p:cNvSpPr txBox="1"/>
          <p:nvPr/>
        </p:nvSpPr>
        <p:spPr>
          <a:xfrm>
            <a:off x="3927755" y="5859971"/>
            <a:ext cx="5257801" cy="646331"/>
          </a:xfrm>
          <a:prstGeom prst="rect">
            <a:avLst/>
          </a:prstGeom>
          <a:noFill/>
        </p:spPr>
        <p:txBody>
          <a:bodyPr wrap="square" rtlCol="0">
            <a:spAutoFit/>
          </a:bodyPr>
          <a:lstStyle/>
          <a:p>
            <a:pPr algn="l"/>
            <a:r>
              <a:rPr lang="nl-NL"/>
              <a:t>Cfr. rizoom (wortelsgewijs zonder centraliteit) </a:t>
            </a:r>
          </a:p>
          <a:p>
            <a:pPr algn="l"/>
            <a:r>
              <a:rPr lang="nl-NL"/>
              <a:t>van Gilles Deleuze Frans filosoof</a:t>
            </a:r>
          </a:p>
        </p:txBody>
      </p:sp>
      <p:pic>
        <p:nvPicPr>
          <p:cNvPr id="11" name="Afbeelding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4886" y="1529276"/>
            <a:ext cx="4025300" cy="4321279"/>
          </a:xfrm>
          <a:prstGeom prst="rect">
            <a:avLst/>
          </a:prstGeom>
        </p:spPr>
      </p:pic>
    </p:spTree>
    <p:extLst>
      <p:ext uri="{BB962C8B-B14F-4D97-AF65-F5344CB8AC3E}">
        <p14:creationId xmlns:p14="http://schemas.microsoft.com/office/powerpoint/2010/main" val="26974266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177304"/>
            <a:ext cx="10744200" cy="1228436"/>
          </a:xfrm>
        </p:spPr>
        <p:txBody>
          <a:bodyPr/>
          <a:lstStyle/>
          <a:p>
            <a:r>
              <a:rPr lang="nl-NL"/>
              <a:t>Evolutie relatie jongere – omgeving </a:t>
            </a:r>
            <a:endParaRPr lang="nl-BE"/>
          </a:p>
        </p:txBody>
      </p:sp>
      <p:sp>
        <p:nvSpPr>
          <p:cNvPr id="7" name="Tekstvak 6"/>
          <p:cNvSpPr txBox="1"/>
          <p:nvPr/>
        </p:nvSpPr>
        <p:spPr>
          <a:xfrm>
            <a:off x="2440215" y="1228437"/>
            <a:ext cx="9552214" cy="5493812"/>
          </a:xfrm>
          <a:prstGeom prst="rect">
            <a:avLst/>
          </a:prstGeom>
          <a:noFill/>
        </p:spPr>
        <p:txBody>
          <a:bodyPr wrap="square">
            <a:spAutoFit/>
          </a:bodyPr>
          <a:lstStyle/>
          <a:p>
            <a:pPr algn="just">
              <a:lnSpc>
                <a:spcPct val="150000"/>
              </a:lnSpc>
              <a:spcAft>
                <a:spcPts val="0"/>
              </a:spcAft>
            </a:pPr>
            <a:r>
              <a:rPr lang="nl-BE" sz="1800">
                <a:effectLst/>
                <a:latin typeface="Times New Roman" panose="02020603050405020304" pitchFamily="18" charset="0"/>
                <a:ea typeface="Times New Roman" panose="02020603050405020304" pitchFamily="18" charset="0"/>
              </a:rPr>
              <a:t>Van een wereld waarin principes, realiteiten en het collectieve centraal stonden, evolueren we naar een wereld waarin het emotionele, het persoonlijke en relationele centraal staan. </a:t>
            </a:r>
            <a:endParaRPr lang="nl-NL" sz="1800">
              <a:effectLst/>
              <a:latin typeface="Times New Roman" panose="02020603050405020304" pitchFamily="18" charset="0"/>
              <a:ea typeface="Times New Roman" panose="02020603050405020304" pitchFamily="18" charset="0"/>
            </a:endParaRPr>
          </a:p>
          <a:p>
            <a:pPr algn="just">
              <a:lnSpc>
                <a:spcPct val="150000"/>
              </a:lnSpc>
              <a:spcAft>
                <a:spcPts val="0"/>
              </a:spcAft>
            </a:pPr>
            <a:endParaRPr lang="nl-NL">
              <a:latin typeface="Times New Roman" panose="02020603050405020304" pitchFamily="18" charset="0"/>
              <a:ea typeface="Times New Roman" panose="02020603050405020304" pitchFamily="18" charset="0"/>
            </a:endParaRPr>
          </a:p>
          <a:p>
            <a:pPr algn="just">
              <a:lnSpc>
                <a:spcPct val="150000"/>
              </a:lnSpc>
              <a:spcAft>
                <a:spcPts val="0"/>
              </a:spcAft>
            </a:pPr>
            <a:r>
              <a:rPr lang="nl-NL" sz="1800" b="1" u="sng">
                <a:solidFill>
                  <a:srgbClr val="DD462F"/>
                </a:solidFill>
                <a:effectLst/>
                <a:latin typeface="Times New Roman" panose="02020603050405020304" pitchFamily="18" charset="0"/>
                <a:ea typeface="Times New Roman" panose="02020603050405020304" pitchFamily="18" charset="0"/>
              </a:rPr>
              <a:t>D</a:t>
            </a:r>
            <a:r>
              <a:rPr lang="nl-BE" sz="1800" b="1" u="sng">
                <a:solidFill>
                  <a:srgbClr val="DD462F"/>
                </a:solidFill>
                <a:effectLst/>
                <a:latin typeface="Times New Roman" panose="02020603050405020304" pitchFamily="18" charset="0"/>
                <a:ea typeface="Times New Roman" panose="02020603050405020304" pitchFamily="18" charset="0"/>
              </a:rPr>
              <a:t>it </a:t>
            </a:r>
            <a:r>
              <a:rPr lang="nl-NL" b="1" u="sng">
                <a:solidFill>
                  <a:srgbClr val="DD462F"/>
                </a:solidFill>
                <a:latin typeface="Times New Roman" panose="02020603050405020304" pitchFamily="18" charset="0"/>
                <a:ea typeface="Times New Roman" panose="02020603050405020304" pitchFamily="18" charset="0"/>
              </a:rPr>
              <a:t>betekent een hele shift</a:t>
            </a:r>
            <a:r>
              <a:rPr lang="nl-NL">
                <a:latin typeface="Times New Roman" panose="02020603050405020304" pitchFamily="18" charset="0"/>
                <a:ea typeface="Times New Roman" panose="02020603050405020304" pitchFamily="18" charset="0"/>
              </a:rPr>
              <a:t> en h</a:t>
            </a:r>
            <a:r>
              <a:rPr lang="nl-BE" sz="1800">
                <a:effectLst/>
                <a:latin typeface="Times New Roman" panose="02020603050405020304" pitchFamily="18" charset="0"/>
                <a:ea typeface="Times New Roman" panose="02020603050405020304" pitchFamily="18" charset="0"/>
              </a:rPr>
              <a:t>oudt een heel andere begrips-, realiteits- en gedragsinvulling in. </a:t>
            </a:r>
            <a:endParaRPr lang="nl-NL" sz="1800">
              <a:effectLst/>
              <a:latin typeface="Times New Roman" panose="02020603050405020304" pitchFamily="18" charset="0"/>
              <a:ea typeface="Times New Roman" panose="02020603050405020304" pitchFamily="18" charset="0"/>
            </a:endParaRPr>
          </a:p>
          <a:p>
            <a:pPr algn="just">
              <a:lnSpc>
                <a:spcPct val="150000"/>
              </a:lnSpc>
              <a:spcAft>
                <a:spcPts val="0"/>
              </a:spcAft>
            </a:pPr>
            <a:endParaRPr lang="nl-NL">
              <a:latin typeface="Times New Roman" panose="02020603050405020304" pitchFamily="18" charset="0"/>
              <a:ea typeface="Times New Roman" panose="02020603050405020304" pitchFamily="18" charset="0"/>
            </a:endParaRPr>
          </a:p>
          <a:p>
            <a:pPr algn="just">
              <a:lnSpc>
                <a:spcPct val="150000"/>
              </a:lnSpc>
              <a:spcAft>
                <a:spcPts val="0"/>
              </a:spcAft>
            </a:pPr>
            <a:r>
              <a:rPr lang="nl-BE" sz="1800">
                <a:effectLst/>
                <a:latin typeface="Times New Roman" panose="02020603050405020304" pitchFamily="18" charset="0"/>
                <a:ea typeface="Times New Roman" panose="02020603050405020304" pitchFamily="18" charset="0"/>
              </a:rPr>
              <a:t>Jongeren voelen dit intuïtief aan als vanzelfsprekend, volwassenen voelen deze evolutie vaak minder aan, het is vreemd voor hen. </a:t>
            </a:r>
            <a:endParaRPr lang="nl-NL" sz="1800">
              <a:effectLst/>
              <a:latin typeface="Times New Roman" panose="02020603050405020304" pitchFamily="18" charset="0"/>
              <a:ea typeface="Times New Roman" panose="02020603050405020304" pitchFamily="18" charset="0"/>
            </a:endParaRPr>
          </a:p>
          <a:p>
            <a:pPr algn="just">
              <a:lnSpc>
                <a:spcPct val="150000"/>
              </a:lnSpc>
              <a:spcAft>
                <a:spcPts val="0"/>
              </a:spcAft>
            </a:pPr>
            <a:endParaRPr lang="nl-NL">
              <a:latin typeface="Times New Roman" panose="02020603050405020304" pitchFamily="18" charset="0"/>
              <a:ea typeface="Times New Roman" panose="02020603050405020304" pitchFamily="18" charset="0"/>
            </a:endParaRPr>
          </a:p>
          <a:p>
            <a:pPr algn="just">
              <a:lnSpc>
                <a:spcPct val="150000"/>
              </a:lnSpc>
              <a:spcAft>
                <a:spcPts val="0"/>
              </a:spcAft>
            </a:pPr>
            <a:r>
              <a:rPr lang="nl-BE" sz="1800">
                <a:effectLst/>
                <a:latin typeface="Times New Roman" panose="02020603050405020304" pitchFamily="18" charset="0"/>
                <a:ea typeface="Times New Roman" panose="02020603050405020304" pitchFamily="18" charset="0"/>
              </a:rPr>
              <a:t>Ouders denken in dit verband vaak nog in termen van wat moet (principes), wat is (realiteiten), wat wordt verwacht (collectieve). </a:t>
            </a:r>
            <a:endParaRPr lang="nl-NL" sz="1800">
              <a:effectLst/>
              <a:latin typeface="Times New Roman" panose="02020603050405020304" pitchFamily="18" charset="0"/>
              <a:ea typeface="Times New Roman" panose="02020603050405020304" pitchFamily="18" charset="0"/>
            </a:endParaRPr>
          </a:p>
          <a:p>
            <a:pPr algn="just">
              <a:lnSpc>
                <a:spcPct val="150000"/>
              </a:lnSpc>
              <a:spcAft>
                <a:spcPts val="0"/>
              </a:spcAft>
            </a:pPr>
            <a:endParaRPr lang="nl-NL">
              <a:latin typeface="Times New Roman" panose="02020603050405020304" pitchFamily="18" charset="0"/>
              <a:ea typeface="Times New Roman" panose="02020603050405020304" pitchFamily="18" charset="0"/>
            </a:endParaRPr>
          </a:p>
          <a:p>
            <a:pPr algn="just">
              <a:lnSpc>
                <a:spcPct val="150000"/>
              </a:lnSpc>
              <a:spcAft>
                <a:spcPts val="0"/>
              </a:spcAft>
            </a:pPr>
            <a:r>
              <a:rPr lang="nl-BE" sz="1800">
                <a:effectLst/>
                <a:latin typeface="Times New Roman" panose="02020603050405020304" pitchFamily="18" charset="0"/>
                <a:ea typeface="Times New Roman" panose="02020603050405020304" pitchFamily="18" charset="0"/>
              </a:rPr>
              <a:t>Jongeren denken eerder in termen van wat wordt ervaren (emotionele), van waaraan behoefte of wat gewenst wordt (persoonlijke) en wat gezocht wordt en door hen geboden wordt (relationele).</a:t>
            </a:r>
          </a:p>
        </p:txBody>
      </p:sp>
      <p:sp>
        <p:nvSpPr>
          <p:cNvPr id="9" name="Tekstvak 8"/>
          <p:cNvSpPr txBox="1"/>
          <p:nvPr/>
        </p:nvSpPr>
        <p:spPr>
          <a:xfrm>
            <a:off x="497115" y="4413925"/>
            <a:ext cx="1828800" cy="230832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nl-NL" sz="1800">
                <a:effectLst/>
                <a:latin typeface="Times New Roman" panose="02020603050405020304" pitchFamily="18" charset="0"/>
                <a:ea typeface="Times New Roman" panose="02020603050405020304" pitchFamily="18" charset="0"/>
              </a:rPr>
              <a:t> Het extern verplichtende</a:t>
            </a:r>
          </a:p>
          <a:p>
            <a:endParaRPr lang="nl-NL" sz="1800">
              <a:effectLst/>
              <a:latin typeface="Times New Roman" panose="02020603050405020304" pitchFamily="18" charset="0"/>
              <a:ea typeface="Times New Roman" panose="02020603050405020304" pitchFamily="18" charset="0"/>
            </a:endParaRPr>
          </a:p>
          <a:p>
            <a:endParaRPr lang="nl-NL">
              <a:latin typeface="Times New Roman" panose="02020603050405020304" pitchFamily="18" charset="0"/>
              <a:ea typeface="Times New Roman" panose="02020603050405020304" pitchFamily="18" charset="0"/>
            </a:endParaRPr>
          </a:p>
          <a:p>
            <a:endParaRPr lang="nl-NL" sz="1800">
              <a:effectLst/>
              <a:latin typeface="Times New Roman" panose="02020603050405020304" pitchFamily="18" charset="0"/>
              <a:ea typeface="Times New Roman" panose="02020603050405020304" pitchFamily="18" charset="0"/>
            </a:endParaRPr>
          </a:p>
          <a:p>
            <a:r>
              <a:rPr lang="nl-NL" sz="1800">
                <a:effectLst/>
                <a:latin typeface="Times New Roman" panose="02020603050405020304" pitchFamily="18" charset="0"/>
                <a:ea typeface="Times New Roman" panose="02020603050405020304" pitchFamily="18" charset="0"/>
              </a:rPr>
              <a:t>Het intern</a:t>
            </a:r>
          </a:p>
          <a:p>
            <a:r>
              <a:rPr lang="nl-NL">
                <a:latin typeface="Times New Roman" panose="02020603050405020304" pitchFamily="18" charset="0"/>
                <a:ea typeface="Times New Roman" panose="02020603050405020304" pitchFamily="18" charset="0"/>
              </a:rPr>
              <a:t>maakbare</a:t>
            </a:r>
            <a:endParaRPr lang="nl-NL" sz="1800">
              <a:effectLst/>
              <a:latin typeface="Times New Roman" panose="02020603050405020304" pitchFamily="18" charset="0"/>
              <a:ea typeface="Times New Roman" panose="02020603050405020304" pitchFamily="18" charset="0"/>
            </a:endParaRPr>
          </a:p>
          <a:p>
            <a:pPr algn="l"/>
            <a:endParaRPr lang="nl-NL"/>
          </a:p>
        </p:txBody>
      </p:sp>
      <p:sp>
        <p:nvSpPr>
          <p:cNvPr id="3" name="Pijl-omlaag 2"/>
          <p:cNvSpPr/>
          <p:nvPr/>
        </p:nvSpPr>
        <p:spPr>
          <a:xfrm>
            <a:off x="382815" y="5125356"/>
            <a:ext cx="2207984" cy="6350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Tekstvak 5"/>
          <p:cNvSpPr txBox="1"/>
          <p:nvPr/>
        </p:nvSpPr>
        <p:spPr>
          <a:xfrm>
            <a:off x="10167256" y="305107"/>
            <a:ext cx="2686957" cy="92333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l"/>
            <a:r>
              <a:rPr lang="nl-NL"/>
              <a:t>EMOTIONELE</a:t>
            </a:r>
          </a:p>
          <a:p>
            <a:pPr algn="l"/>
            <a:r>
              <a:rPr lang="nl-NL"/>
              <a:t>PERSOONLIJKE</a:t>
            </a:r>
          </a:p>
          <a:p>
            <a:pPr algn="l"/>
            <a:r>
              <a:rPr lang="nl-NL"/>
              <a:t>RELATIONELE</a:t>
            </a:r>
            <a:endParaRPr lang="nl-BE"/>
          </a:p>
        </p:txBody>
      </p:sp>
      <p:sp>
        <p:nvSpPr>
          <p:cNvPr id="11" name="Bijschrift met pijl-rechts 10"/>
          <p:cNvSpPr/>
          <p:nvPr/>
        </p:nvSpPr>
        <p:spPr>
          <a:xfrm>
            <a:off x="7347858" y="209555"/>
            <a:ext cx="2819398" cy="1086757"/>
          </a:xfrm>
          <a:prstGeom prst="rightArrowCallou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NL"/>
              <a:t>PRINCIPES</a:t>
            </a:r>
          </a:p>
          <a:p>
            <a:pPr algn="ctr"/>
            <a:r>
              <a:rPr lang="nl-NL"/>
              <a:t>REALITEITEN</a:t>
            </a:r>
          </a:p>
          <a:p>
            <a:pPr algn="ctr"/>
            <a:r>
              <a:rPr lang="nl-NL"/>
              <a:t>COLLECTIEVE</a:t>
            </a:r>
            <a:endParaRPr lang="nl-BE"/>
          </a:p>
        </p:txBody>
      </p:sp>
      <p:sp>
        <p:nvSpPr>
          <p:cNvPr id="4" name="Tekstvak 3"/>
          <p:cNvSpPr txBox="1"/>
          <p:nvPr/>
        </p:nvSpPr>
        <p:spPr>
          <a:xfrm rot="20891628">
            <a:off x="185434" y="2973061"/>
            <a:ext cx="2039256" cy="120032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l"/>
            <a:r>
              <a:rPr lang="nl-BE" sz="900" b="0" i="0">
                <a:solidFill>
                  <a:srgbClr val="000000"/>
                </a:solidFill>
                <a:effectLst/>
                <a:latin typeface="Cambria" panose="02040503050406030204" pitchFamily="18" charset="0"/>
              </a:rPr>
              <a:t>Bij­voor­beeld</a:t>
            </a:r>
            <a:r>
              <a:rPr lang="nl-NL" sz="900" b="0" i="0">
                <a:solidFill>
                  <a:srgbClr val="000000"/>
                </a:solidFill>
                <a:effectLst/>
                <a:latin typeface="Cambria" panose="02040503050406030204" pitchFamily="18" charset="0"/>
              </a:rPr>
              <a:t>,</a:t>
            </a:r>
            <a:r>
              <a:rPr lang="nl-BE" sz="900" b="0" i="0">
                <a:solidFill>
                  <a:srgbClr val="000000"/>
                </a:solidFill>
                <a:effectLst/>
                <a:latin typeface="Cambria" panose="02040503050406030204" pitchFamily="18" charset="0"/>
              </a:rPr>
              <a:t> dui­de­lijk la­ten blij­ken aan hun vriend­je dat ze er nog niet klaar voor zijn. Dat is ook het belangrijkste: dat ie­der­een zijn ei­gen keu­zes maakt en niet be­zwijkt on­der druk van bui­ten­af.</a:t>
            </a:r>
            <a:endParaRPr lang="nl-NL" sz="900" b="0" i="0">
              <a:solidFill>
                <a:srgbClr val="000000"/>
              </a:solidFill>
              <a:effectLst/>
              <a:latin typeface="Cambria" panose="02040503050406030204" pitchFamily="18" charset="0"/>
            </a:endParaRPr>
          </a:p>
          <a:p>
            <a:pPr algn="l"/>
            <a:r>
              <a:rPr lang="nl-NL" sz="900" i="1">
                <a:solidFill>
                  <a:srgbClr val="000000"/>
                </a:solidFill>
                <a:latin typeface="Cambria" panose="02040503050406030204" pitchFamily="18" charset="0"/>
              </a:rPr>
              <a:t>Bron : Vlaamse scholieren beginnen later aan seks. De Standaard, 09.02.16</a:t>
            </a:r>
            <a:endParaRPr lang="nl-BE" sz="900" i="1"/>
          </a:p>
        </p:txBody>
      </p:sp>
      <p:pic>
        <p:nvPicPr>
          <p:cNvPr id="5" name="Afbeelding 4"/>
          <p:cNvPicPr/>
          <p:nvPr/>
        </p:nvPicPr>
        <p:blipFill>
          <a:blip r:embed="rId2">
            <a:extLst>
              <a:ext uri="{28A0092B-C50C-407E-A947-70E740481C1C}">
                <a14:useLocalDpi xmlns:a14="http://schemas.microsoft.com/office/drawing/2010/main" val="0"/>
              </a:ext>
            </a:extLst>
          </a:blip>
          <a:srcRect/>
          <a:stretch>
            <a:fillRect/>
          </a:stretch>
        </p:blipFill>
        <p:spPr bwMode="auto">
          <a:xfrm>
            <a:off x="184306" y="1559048"/>
            <a:ext cx="2057400" cy="117348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804675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Belang van de mate en intensiteit bij pesten</a:t>
            </a:r>
            <a:endParaRPr lang="nl-BE"/>
          </a:p>
        </p:txBody>
      </p:sp>
      <p:sp>
        <p:nvSpPr>
          <p:cNvPr id="4" name="Tekstvak 3"/>
          <p:cNvSpPr txBox="1"/>
          <p:nvPr/>
        </p:nvSpPr>
        <p:spPr>
          <a:xfrm>
            <a:off x="609600" y="1621147"/>
            <a:ext cx="11284856" cy="4801314"/>
          </a:xfrm>
          <a:prstGeom prst="rect">
            <a:avLst/>
          </a:prstGeom>
          <a:noFill/>
        </p:spPr>
        <p:txBody>
          <a:bodyPr wrap="square">
            <a:spAutoFit/>
          </a:bodyPr>
          <a:lstStyle/>
          <a:p>
            <a:r>
              <a:rPr lang="nl-BE" sz="1800" dirty="0">
                <a:effectLst/>
                <a:latin typeface="Times New Roman" panose="02020603050405020304" pitchFamily="18" charset="0"/>
                <a:ea typeface="Times New Roman" panose="02020603050405020304" pitchFamily="18" charset="0"/>
              </a:rPr>
              <a:t>Wil naar een meer samenhangend en kernachtig geheel gekomen worden, dan dient wellicht gezocht naar een constante die in heel het pestgebeuren in zijn diversiteit aan vormen, facetten en contexten terug te vinden is. </a:t>
            </a:r>
            <a:endParaRPr lang="nl-NL" dirty="0">
              <a:latin typeface="Times New Roman" panose="02020603050405020304" pitchFamily="18" charset="0"/>
              <a:ea typeface="Times New Roman" panose="02020603050405020304" pitchFamily="18" charset="0"/>
            </a:endParaRPr>
          </a:p>
          <a:p>
            <a:endParaRPr lang="nl-NL" sz="1800" dirty="0">
              <a:effectLst/>
              <a:latin typeface="Times New Roman" panose="02020603050405020304" pitchFamily="18" charset="0"/>
              <a:ea typeface="Times New Roman" panose="02020603050405020304" pitchFamily="18" charset="0"/>
            </a:endParaRPr>
          </a:p>
          <a:p>
            <a:r>
              <a:rPr lang="nl-NL" sz="1800" dirty="0">
                <a:effectLst/>
                <a:latin typeface="Times New Roman" panose="02020603050405020304" pitchFamily="18" charset="0"/>
                <a:ea typeface="Times New Roman" panose="02020603050405020304" pitchFamily="18" charset="0"/>
              </a:rPr>
              <a:t>De</a:t>
            </a:r>
            <a:r>
              <a:rPr lang="nl-BE" sz="1800" dirty="0">
                <a:effectLst/>
                <a:latin typeface="Times New Roman" panose="02020603050405020304" pitchFamily="18" charset="0"/>
                <a:ea typeface="Times New Roman" panose="02020603050405020304" pitchFamily="18" charset="0"/>
              </a:rPr>
              <a:t>ze constante trachten we hier te vatten onder de noemer van exces. Alles wat zich aandient met betrekking tot pesten kan benoemd als extreem. </a:t>
            </a:r>
            <a:endParaRPr lang="nl-NL" sz="1800" dirty="0">
              <a:effectLst/>
              <a:latin typeface="Times New Roman" panose="02020603050405020304" pitchFamily="18" charset="0"/>
              <a:ea typeface="Times New Roman" panose="02020603050405020304" pitchFamily="18" charset="0"/>
            </a:endParaRPr>
          </a:p>
          <a:p>
            <a:endParaRPr lang="nl-NL" dirty="0">
              <a:latin typeface="Times New Roman" panose="02020603050405020304" pitchFamily="18" charset="0"/>
              <a:ea typeface="Times New Roman" panose="02020603050405020304" pitchFamily="18" charset="0"/>
            </a:endParaRPr>
          </a:p>
          <a:p>
            <a:r>
              <a:rPr lang="nl-NL" sz="1800" dirty="0">
                <a:effectLst/>
                <a:latin typeface="Times New Roman" panose="02020603050405020304" pitchFamily="18" charset="0"/>
                <a:ea typeface="Times New Roman" panose="02020603050405020304" pitchFamily="18" charset="0"/>
              </a:rPr>
              <a:t>H</a:t>
            </a:r>
            <a:r>
              <a:rPr lang="nl-BE" sz="1800" dirty="0">
                <a:effectLst/>
                <a:latin typeface="Times New Roman" panose="02020603050405020304" pitchFamily="18" charset="0"/>
                <a:ea typeface="Times New Roman" panose="02020603050405020304" pitchFamily="18" charset="0"/>
              </a:rPr>
              <a:t>et pesten zelf is heel extreem als vorm van geweld en machtsoverwicht, het slachtoffer ervaart heel extreme pijn en vernedering met een grote deuk in zijn zelfbeeld en zelfvertrouwen. </a:t>
            </a:r>
            <a:endParaRPr lang="nl-NL" sz="1800" dirty="0">
              <a:effectLst/>
              <a:latin typeface="Times New Roman" panose="02020603050405020304" pitchFamily="18" charset="0"/>
              <a:ea typeface="Times New Roman" panose="02020603050405020304" pitchFamily="18" charset="0"/>
            </a:endParaRPr>
          </a:p>
          <a:p>
            <a:endParaRPr lang="nl-NL" dirty="0">
              <a:latin typeface="Times New Roman" panose="02020603050405020304" pitchFamily="18" charset="0"/>
              <a:ea typeface="Times New Roman" panose="02020603050405020304" pitchFamily="18" charset="0"/>
            </a:endParaRPr>
          </a:p>
          <a:p>
            <a:r>
              <a:rPr lang="nl-NL" sz="1800" dirty="0">
                <a:effectLst/>
                <a:latin typeface="Times New Roman" panose="02020603050405020304" pitchFamily="18" charset="0"/>
                <a:ea typeface="Times New Roman" panose="02020603050405020304" pitchFamily="18" charset="0"/>
              </a:rPr>
              <a:t>D</a:t>
            </a:r>
            <a:r>
              <a:rPr lang="nl-BE" sz="1800" dirty="0">
                <a:effectLst/>
                <a:latin typeface="Times New Roman" panose="02020603050405020304" pitchFamily="18" charset="0"/>
                <a:ea typeface="Times New Roman" panose="02020603050405020304" pitchFamily="18" charset="0"/>
              </a:rPr>
              <a:t>e omgeving zoekt naar ingrijpende en radicale wijzen om pesten aan banden te leggen met een mobilisatie van zowat iedereen die hier rechtstreeks of onrechtstreeks mee te maken krijgt. </a:t>
            </a:r>
            <a:endParaRPr lang="nl-NL" sz="1800" dirty="0">
              <a:effectLst/>
              <a:latin typeface="Times New Roman" panose="02020603050405020304" pitchFamily="18" charset="0"/>
              <a:ea typeface="Times New Roman" panose="02020603050405020304" pitchFamily="18" charset="0"/>
            </a:endParaRPr>
          </a:p>
          <a:p>
            <a:endParaRPr lang="nl-NL" dirty="0">
              <a:latin typeface="Times New Roman" panose="02020603050405020304" pitchFamily="18" charset="0"/>
            </a:endParaRPr>
          </a:p>
          <a:p>
            <a:endParaRPr lang="nl-NL" dirty="0">
              <a:latin typeface="Times New Roman" panose="02020603050405020304" pitchFamily="18" charset="0"/>
            </a:endParaRPr>
          </a:p>
          <a:p>
            <a:endParaRPr lang="nl-NL" dirty="0">
              <a:latin typeface="Times New Roman" panose="02020603050405020304" pitchFamily="18" charset="0"/>
            </a:endParaRPr>
          </a:p>
          <a:p>
            <a:endParaRPr lang="nl-NL" dirty="0">
              <a:latin typeface="Times New Roman" panose="02020603050405020304" pitchFamily="18" charset="0"/>
            </a:endParaRPr>
          </a:p>
          <a:p>
            <a:endParaRPr lang="nl-NL" dirty="0">
              <a:latin typeface="Times New Roman" panose="02020603050405020304" pitchFamily="18" charset="0"/>
            </a:endParaRPr>
          </a:p>
          <a:p>
            <a:r>
              <a:rPr lang="nl-NL" sz="1100" dirty="0">
                <a:latin typeface="Times New Roman" panose="02020603050405020304" pitchFamily="18" charset="0"/>
              </a:rPr>
              <a:t>Zie folder : </a:t>
            </a:r>
            <a:r>
              <a:rPr lang="nl-NL" sz="1100" dirty="0">
                <a:latin typeface="Times New Roman" panose="02020603050405020304" pitchFamily="18" charset="0"/>
                <a:hlinkClick r:id="rId2"/>
              </a:rPr>
              <a:t>http://www.psychcom-research.be/gradatieprint.doc</a:t>
            </a:r>
            <a:endParaRPr lang="nl-BE" sz="1100" dirty="0"/>
          </a:p>
        </p:txBody>
      </p:sp>
      <p:pic>
        <p:nvPicPr>
          <p:cNvPr id="7" name="Afbeelding 6"/>
          <p:cNvPicPr/>
          <p:nvPr/>
        </p:nvPicPr>
        <p:blipFill>
          <a:blip r:embed="rId3">
            <a:extLst>
              <a:ext uri="{28A0092B-C50C-407E-A947-70E740481C1C}">
                <a14:useLocalDpi xmlns:a14="http://schemas.microsoft.com/office/drawing/2010/main" val="0"/>
              </a:ext>
            </a:extLst>
          </a:blip>
          <a:srcRect/>
          <a:stretch>
            <a:fillRect/>
          </a:stretch>
        </p:blipFill>
        <p:spPr bwMode="auto">
          <a:xfrm>
            <a:off x="8380684" y="4816928"/>
            <a:ext cx="2577602" cy="1950357"/>
          </a:xfrm>
          <a:prstGeom prst="rect">
            <a:avLst/>
          </a:prstGeom>
          <a:noFill/>
          <a:ln>
            <a:noFill/>
          </a:ln>
        </p:spPr>
      </p:pic>
    </p:spTree>
    <p:extLst>
      <p:ext uri="{BB962C8B-B14F-4D97-AF65-F5344CB8AC3E}">
        <p14:creationId xmlns:p14="http://schemas.microsoft.com/office/powerpoint/2010/main" val="35739555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Excessief slachtoffer</a:t>
            </a:r>
            <a:endParaRPr lang="nl-BE"/>
          </a:p>
        </p:txBody>
      </p:sp>
      <p:sp>
        <p:nvSpPr>
          <p:cNvPr id="4" name="Tekstvak 3"/>
          <p:cNvSpPr txBox="1"/>
          <p:nvPr/>
        </p:nvSpPr>
        <p:spPr>
          <a:xfrm>
            <a:off x="284642" y="1464088"/>
            <a:ext cx="11264900" cy="567847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just">
              <a:lnSpc>
                <a:spcPct val="150000"/>
              </a:lnSpc>
              <a:spcAft>
                <a:spcPts val="0"/>
              </a:spcAft>
            </a:pPr>
            <a:r>
              <a:rPr lang="nl-BE" sz="1100" dirty="0"/>
              <a:t>Ronny (15 jaar) wordt op school gepest. Hij is altijd al een buitenbeentje geweest. Hij is een ernstige jongen die te vroeg door de ervaren afwijzingen voor zichzelf heeft moeten zorgen. Liever zondert hij zich af. Drinken en een joint moeten hem een beter gevoel geven. Samen met enkele lotgenoten spijbelt hij regelmatig. Mom</a:t>
            </a:r>
            <a:r>
              <a:rPr lang="nl-NL" sz="1100" dirty="0"/>
              <a:t>enten va</a:t>
            </a:r>
            <a:r>
              <a:rPr lang="nl-BE" sz="1100" dirty="0"/>
              <a:t>n bespiegelend denken wisselt hij af met elk denken dempen. Om te overleven probeert hij met iedereen erg vriendelijk om te gaan.</a:t>
            </a:r>
          </a:p>
          <a:p>
            <a:pPr algn="just">
              <a:lnSpc>
                <a:spcPct val="150000"/>
              </a:lnSpc>
              <a:spcAft>
                <a:spcPts val="0"/>
              </a:spcAft>
            </a:pPr>
            <a:r>
              <a:rPr lang="nl-BE" sz="1100" dirty="0"/>
              <a:t> </a:t>
            </a:r>
            <a:endParaRPr lang="nl-NL" sz="1100" dirty="0"/>
          </a:p>
          <a:p>
            <a:pPr algn="just">
              <a:lnSpc>
                <a:spcPct val="150000"/>
              </a:lnSpc>
              <a:spcAft>
                <a:spcPts val="0"/>
              </a:spcAft>
            </a:pPr>
            <a:r>
              <a:rPr lang="nl-NL" sz="1100" dirty="0"/>
              <a:t>Ronny k</a:t>
            </a:r>
            <a:r>
              <a:rPr lang="nl-BE" sz="1100" dirty="0" err="1"/>
              <a:t>omt</a:t>
            </a:r>
            <a:r>
              <a:rPr lang="nl-BE" sz="1100" dirty="0"/>
              <a:t> naar voor als iemand die er niet bij hoort. Zijn ernst en zijn volwassen denken dragen hier nog toe bij. </a:t>
            </a:r>
            <a:endParaRPr lang="nl-NL" sz="1100" dirty="0"/>
          </a:p>
          <a:p>
            <a:pPr algn="just">
              <a:lnSpc>
                <a:spcPct val="150000"/>
              </a:lnSpc>
              <a:spcAft>
                <a:spcPts val="0"/>
              </a:spcAft>
            </a:pPr>
            <a:endParaRPr lang="nl-BE" sz="1100" dirty="0"/>
          </a:p>
          <a:p>
            <a:pPr algn="just">
              <a:lnSpc>
                <a:spcPct val="150000"/>
              </a:lnSpc>
              <a:spcAft>
                <a:spcPts val="0"/>
              </a:spcAft>
            </a:pPr>
            <a:r>
              <a:rPr lang="nl-BE" sz="1100" dirty="0"/>
              <a:t>De pijn die dit met zich meebrengt tracht hij te dempen met drinken en softdrugs. De vlucht van school en zijn toevlucht zoeken bij lotgenoten moeten hem helpen geen nieuwe confrontaties te moeten aangaan.</a:t>
            </a:r>
          </a:p>
          <a:p>
            <a:pPr algn="just">
              <a:lnSpc>
                <a:spcPct val="150000"/>
              </a:lnSpc>
              <a:spcAft>
                <a:spcPts val="0"/>
              </a:spcAft>
            </a:pPr>
            <a:r>
              <a:rPr lang="nl-BE" sz="1100" dirty="0"/>
              <a:t> </a:t>
            </a:r>
          </a:p>
          <a:p>
            <a:pPr algn="just">
              <a:lnSpc>
                <a:spcPct val="150000"/>
              </a:lnSpc>
              <a:spcAft>
                <a:spcPts val="0"/>
              </a:spcAft>
            </a:pPr>
            <a:r>
              <a:rPr lang="nl-BE" sz="1100" dirty="0"/>
              <a:t>Zijn geforceerd en gedwongen vriendelijk zijn, zijn een poging extern geweld af te weren, maar ook een manier om zijn opborrelende eigen agressie bij zoveel ervaren onrecht het hoofd te bieden.</a:t>
            </a:r>
          </a:p>
          <a:p>
            <a:pPr algn="just">
              <a:lnSpc>
                <a:spcPct val="150000"/>
              </a:lnSpc>
              <a:spcAft>
                <a:spcPts val="0"/>
              </a:spcAft>
            </a:pPr>
            <a:r>
              <a:rPr lang="nl-BE" sz="1100" dirty="0"/>
              <a:t> </a:t>
            </a:r>
          </a:p>
          <a:p>
            <a:pPr algn="just">
              <a:lnSpc>
                <a:spcPct val="150000"/>
              </a:lnSpc>
              <a:spcAft>
                <a:spcPts val="0"/>
              </a:spcAft>
            </a:pPr>
            <a:r>
              <a:rPr lang="nl-BE" sz="1100" dirty="0"/>
              <a:t>De realiteit is te hard, althans ze wordt als te fel door Ronny ervaren. Het pesten kan door hem niet worden gerelativeerd. Het bepaalt zijn ernst en snel volwassen worden, ook in zijn denken. Zijn leeftijdgenoten zijn maar lummels en doen onverantwoord.</a:t>
            </a:r>
          </a:p>
          <a:p>
            <a:pPr algn="just">
              <a:lnSpc>
                <a:spcPct val="150000"/>
              </a:lnSpc>
              <a:spcAft>
                <a:spcPts val="0"/>
              </a:spcAft>
            </a:pPr>
            <a:r>
              <a:rPr lang="nl-BE" sz="1100" dirty="0"/>
              <a:t> </a:t>
            </a:r>
          </a:p>
          <a:p>
            <a:pPr algn="just">
              <a:lnSpc>
                <a:spcPct val="150000"/>
              </a:lnSpc>
              <a:spcAft>
                <a:spcPts val="0"/>
              </a:spcAft>
            </a:pPr>
            <a:r>
              <a:rPr lang="nl-BE" sz="1100" dirty="0"/>
              <a:t>Als er geen pogen meer mogelijk is om er bij te horen, zich dan maar isoleren. Zijn grijpen naar middelen en zijn toevlucht zoeken bij lotgenoten moeten hem op een krachtige manier alsnog bieden wat op een gewone manier niet kan.</a:t>
            </a:r>
          </a:p>
          <a:p>
            <a:pPr algn="just">
              <a:lnSpc>
                <a:spcPct val="150000"/>
              </a:lnSpc>
              <a:spcAft>
                <a:spcPts val="0"/>
              </a:spcAft>
            </a:pPr>
            <a:r>
              <a:rPr lang="nl-BE" sz="1100" dirty="0"/>
              <a:t> </a:t>
            </a:r>
          </a:p>
          <a:p>
            <a:pPr algn="just">
              <a:lnSpc>
                <a:spcPct val="150000"/>
              </a:lnSpc>
            </a:pPr>
            <a:r>
              <a:rPr lang="nl-BE" sz="1100" dirty="0"/>
              <a:t>Ronny vervalt in extremen, deels gedwongen door de realiteit, maar ook door zijn manier van fel ervaren en fel reageren in deze situatie. Dit fel ervaren en reageren is het gevolg van de escalerende situatie in de realiteit die escalerende gevoelens, gedachten en reacties met zich meebrengt. Zijn manier van ervaren en reageren houdt de situatie mee in stand of zwengelt haar nog aan. </a:t>
            </a:r>
            <a:r>
              <a:rPr lang="nl-BE" sz="1100" dirty="0">
                <a:effectLst/>
                <a:latin typeface="Times New Roman" panose="02020603050405020304" pitchFamily="18" charset="0"/>
                <a:ea typeface="Times New Roman" panose="02020603050405020304" pitchFamily="18" charset="0"/>
              </a:rPr>
              <a:t>							</a:t>
            </a:r>
            <a:r>
              <a:rPr lang="nl-BE" sz="1100" dirty="0">
                <a:effectLst/>
                <a:latin typeface="+mj-lt"/>
                <a:ea typeface="Times New Roman" panose="02020603050405020304" pitchFamily="18" charset="0"/>
              </a:rPr>
              <a:t> Zie folder : </a:t>
            </a:r>
            <a:r>
              <a:rPr lang="nl-NL" sz="1100" dirty="0">
                <a:solidFill>
                  <a:schemeClr val="bg1"/>
                </a:solidFill>
                <a:latin typeface="+mj-lt"/>
                <a:hlinkClick r:id="rId2"/>
              </a:rPr>
              <a:t>http://www.psychcom-research.be/tefelprint.doc</a:t>
            </a:r>
            <a:endParaRPr lang="nl-BE" sz="1100" dirty="0">
              <a:solidFill>
                <a:schemeClr val="bg1"/>
              </a:solidFill>
              <a:latin typeface="+mj-lt"/>
            </a:endParaRPr>
          </a:p>
          <a:p>
            <a:pPr algn="just">
              <a:lnSpc>
                <a:spcPct val="150000"/>
              </a:lnSpc>
              <a:spcAft>
                <a:spcPts val="0"/>
              </a:spcAft>
            </a:pPr>
            <a:endParaRPr lang="nl-BE" sz="1100" dirty="0">
              <a:effectLst/>
              <a:latin typeface="+mj-lt"/>
              <a:ea typeface="Times New Roman" panose="02020603050405020304" pitchFamily="18" charset="0"/>
            </a:endParaRPr>
          </a:p>
        </p:txBody>
      </p:sp>
      <p:sp>
        <p:nvSpPr>
          <p:cNvPr id="5" name="Rechthoek 4"/>
          <p:cNvSpPr/>
          <p:nvPr/>
        </p:nvSpPr>
        <p:spPr>
          <a:xfrm>
            <a:off x="373742" y="2315026"/>
            <a:ext cx="11437257" cy="835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3" name="Afbeelding 5"/>
          <p:cNvPicPr>
            <a:picLocks noChangeAspect="1"/>
          </p:cNvPicPr>
          <p:nvPr/>
        </p:nvPicPr>
        <p:blipFill rotWithShape="1">
          <a:blip r:embed="rId3" cstate="print">
            <a:extLst>
              <a:ext uri="{28A0092B-C50C-407E-A947-70E740481C1C}">
                <a14:useLocalDpi xmlns:a14="http://schemas.microsoft.com/office/drawing/2010/main" val="0"/>
              </a:ext>
            </a:extLst>
          </a:blip>
          <a:srcRect t="8391"/>
          <a:stretch/>
        </p:blipFill>
        <p:spPr>
          <a:xfrm>
            <a:off x="8398396" y="-197675"/>
            <a:ext cx="3151146" cy="1623787"/>
          </a:xfrm>
          <a:prstGeom prst="rect">
            <a:avLst/>
          </a:prstGeom>
        </p:spPr>
      </p:pic>
    </p:spTree>
    <p:extLst>
      <p:ext uri="{BB962C8B-B14F-4D97-AF65-F5344CB8AC3E}">
        <p14:creationId xmlns:p14="http://schemas.microsoft.com/office/powerpoint/2010/main" val="25442044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Wegname excessen – van degradatie naar gradatie</a:t>
            </a:r>
            <a:endParaRPr lang="nl-BE"/>
          </a:p>
        </p:txBody>
      </p:sp>
      <p:sp>
        <p:nvSpPr>
          <p:cNvPr id="4" name="Tekstvak 3"/>
          <p:cNvSpPr txBox="1"/>
          <p:nvPr/>
        </p:nvSpPr>
        <p:spPr>
          <a:xfrm>
            <a:off x="250371" y="1442628"/>
            <a:ext cx="12068629" cy="3323987"/>
          </a:xfrm>
          <a:prstGeom prst="rect">
            <a:avLst/>
          </a:prstGeom>
          <a:noFill/>
        </p:spPr>
        <p:txBody>
          <a:bodyPr wrap="square">
            <a:spAutoFit/>
          </a:bodyPr>
          <a:lstStyle/>
          <a:p>
            <a:r>
              <a:rPr lang="nl-BE" sz="1600">
                <a:effectLst/>
                <a:latin typeface="Times New Roman" panose="02020603050405020304" pitchFamily="18" charset="0"/>
                <a:ea typeface="Times New Roman" panose="02020603050405020304" pitchFamily="18" charset="0"/>
              </a:rPr>
              <a:t>In deze zelfde logica van pesten als exces, kan gezocht naar een manier om pesten te benaderen. Met name, kan de aanpak erin bestaan net het excessieve als zijn constant universeel kenmerk, weg te halen. </a:t>
            </a:r>
            <a:endParaRPr lang="nl-NL" sz="1600">
              <a:effectLst/>
              <a:latin typeface="Times New Roman" panose="02020603050405020304" pitchFamily="18" charset="0"/>
              <a:ea typeface="Times New Roman" panose="02020603050405020304" pitchFamily="18" charset="0"/>
            </a:endParaRPr>
          </a:p>
          <a:p>
            <a:endParaRPr lang="nl-NL" sz="1600">
              <a:latin typeface="Times New Roman" panose="02020603050405020304" pitchFamily="18" charset="0"/>
              <a:ea typeface="Times New Roman" panose="02020603050405020304" pitchFamily="18" charset="0"/>
            </a:endParaRPr>
          </a:p>
          <a:p>
            <a:r>
              <a:rPr lang="nl-BE" sz="1600">
                <a:effectLst/>
                <a:latin typeface="Times New Roman" panose="02020603050405020304" pitchFamily="18" charset="0"/>
                <a:ea typeface="Times New Roman" panose="02020603050405020304" pitchFamily="18" charset="0"/>
              </a:rPr>
              <a:t>Als de pester ertoe kan gebracht op een minder excessieve manier zich in de groep waar te maken en zich te handhaven, </a:t>
            </a:r>
            <a:endParaRPr lang="nl-NL" sz="1600">
              <a:effectLst/>
              <a:latin typeface="Times New Roman" panose="02020603050405020304" pitchFamily="18" charset="0"/>
              <a:ea typeface="Times New Roman" panose="02020603050405020304" pitchFamily="18" charset="0"/>
            </a:endParaRPr>
          </a:p>
          <a:p>
            <a:endParaRPr lang="nl-NL" sz="1600">
              <a:latin typeface="Times New Roman" panose="02020603050405020304" pitchFamily="18" charset="0"/>
              <a:ea typeface="Times New Roman" panose="02020603050405020304" pitchFamily="18" charset="0"/>
            </a:endParaRPr>
          </a:p>
          <a:p>
            <a:r>
              <a:rPr lang="nl-BE" sz="1600">
                <a:effectLst/>
                <a:latin typeface="Times New Roman" panose="02020603050405020304" pitchFamily="18" charset="0"/>
                <a:ea typeface="Times New Roman" panose="02020603050405020304" pitchFamily="18" charset="0"/>
              </a:rPr>
              <a:t>dan kan vermeden dat de gepeste zo uitgesproken slachtoffer wordt, </a:t>
            </a:r>
            <a:endParaRPr lang="nl-NL" sz="1600">
              <a:effectLst/>
              <a:latin typeface="Times New Roman" panose="02020603050405020304" pitchFamily="18" charset="0"/>
              <a:ea typeface="Times New Roman" panose="02020603050405020304" pitchFamily="18" charset="0"/>
            </a:endParaRPr>
          </a:p>
          <a:p>
            <a:endParaRPr lang="nl-NL" sz="1600">
              <a:latin typeface="Times New Roman" panose="02020603050405020304" pitchFamily="18" charset="0"/>
              <a:ea typeface="Times New Roman" panose="02020603050405020304" pitchFamily="18" charset="0"/>
            </a:endParaRPr>
          </a:p>
          <a:p>
            <a:r>
              <a:rPr lang="nl-NL" sz="1600">
                <a:effectLst/>
                <a:latin typeface="Times New Roman" panose="02020603050405020304" pitchFamily="18" charset="0"/>
                <a:ea typeface="Times New Roman" panose="02020603050405020304" pitchFamily="18" charset="0"/>
              </a:rPr>
              <a:t>k</a:t>
            </a:r>
            <a:r>
              <a:rPr lang="nl-BE" sz="1600">
                <a:effectLst/>
                <a:latin typeface="Times New Roman" panose="02020603050405020304" pitchFamily="18" charset="0"/>
                <a:ea typeface="Times New Roman" panose="02020603050405020304" pitchFamily="18" charset="0"/>
              </a:rPr>
              <a:t>unnen de contextuele teugels gelost met minder afstand maar meer nabijheid, met minder toezicht maar meer verantwoordelijk</a:t>
            </a:r>
            <a:r>
              <a:rPr lang="nl-NL" sz="1600">
                <a:latin typeface="Times New Roman" panose="02020603050405020304" pitchFamily="18" charset="0"/>
                <a:ea typeface="Times New Roman" panose="02020603050405020304" pitchFamily="18" charset="0"/>
              </a:rPr>
              <a:t>h</a:t>
            </a:r>
            <a:r>
              <a:rPr lang="nl-BE" sz="1600">
                <a:effectLst/>
                <a:latin typeface="Times New Roman" panose="02020603050405020304" pitchFamily="18" charset="0"/>
                <a:ea typeface="Times New Roman" panose="02020603050405020304" pitchFamily="18" charset="0"/>
              </a:rPr>
              <a:t>eid, met minder druk maar meer invloed, met minder macht maar meer gelijkheid, met minder uitsluiting maar meer insluiting. Zonder ook hier evenwel in excessen te vervallen zoals alles samen, gelijkgezind, zelfcontrole of verstikking als invulling. Door een context te creëren met minder zwart-wit tegenstellingen en spanningen, kan wellicht een voedingsbodem weggenomen voor alles wat excessief is. Meteen wordt ook model gestaan voor het meer gematigde. Niet een model staan voor twee categorieën, zoals je hoort erbij of niet bij, je bent goed bezig of niet goed bezig, enzomeer. Maar een model staan met gradaties</a:t>
            </a:r>
            <a:r>
              <a:rPr lang="nl-NL">
                <a:latin typeface="Times New Roman" panose="02020603050405020304" pitchFamily="18" charset="0"/>
                <a:ea typeface="Times New Roman" panose="02020603050405020304" pitchFamily="18" charset="0"/>
              </a:rPr>
              <a:t>.</a:t>
            </a:r>
            <a:endParaRPr lang="nl-BE"/>
          </a:p>
        </p:txBody>
      </p:sp>
      <p:sp>
        <p:nvSpPr>
          <p:cNvPr id="8" name="Tekstvak 7"/>
          <p:cNvSpPr txBox="1"/>
          <p:nvPr/>
        </p:nvSpPr>
        <p:spPr>
          <a:xfrm>
            <a:off x="250371" y="4766615"/>
            <a:ext cx="11805558" cy="2339102"/>
          </a:xfrm>
          <a:prstGeom prst="rect">
            <a:avLst/>
          </a:prstGeom>
          <a:noFill/>
        </p:spPr>
        <p:txBody>
          <a:bodyPr wrap="square">
            <a:spAutoFit/>
          </a:bodyPr>
          <a:lstStyle/>
          <a:p>
            <a:r>
              <a:rPr lang="nl-BE" sz="1600">
                <a:effectLst/>
                <a:latin typeface="Times New Roman" panose="02020603050405020304" pitchFamily="18" charset="0"/>
                <a:ea typeface="Times New Roman" panose="02020603050405020304" pitchFamily="18" charset="0"/>
              </a:rPr>
              <a:t>Uit ervaring met diverse werkvormen rond pesten, blijkt dat vooral minder extreme benaderingen goed scoren in verhouding tot meer extreme. Zo blijkt onder meer de 'no-blame' of meewerkende benadering relatief te werken. Deze methode is niet confronterend, er wordt niet gewezen op een tekortschieten. Integendeel wordt gevraagd hoe ieder zou kunnen meewerken om het gevoelsmatig probleem voor de gepeste op te lossen. Eerder dan het van de groep over te nemen wordt juist de groep ingeschakeld om een probleem ervaren in de groep zelf actief weg te werken. Ook herstelgerichte benaderingen blijken kansen in te houden. Niet door de pester te ontwapenen, maar net door zijn positieve kanten te verkennen en zijn verantwoordelijkheid aan te spreken om hem zo op een meer aanvaardbare wijze te laten participeren. Dit is onder meer terug te vinden in herstelgerichte kringgesprekken en groepsoverleg, in peerbe</a:t>
            </a:r>
            <a:r>
              <a:rPr lang="nl-BE" sz="1600" i="1">
                <a:effectLst/>
                <a:latin typeface="Times New Roman" panose="02020603050405020304" pitchFamily="18" charset="0"/>
                <a:ea typeface="Times New Roman" panose="02020603050405020304" pitchFamily="18" charset="0"/>
              </a:rPr>
              <a:t>middel</a:t>
            </a:r>
            <a:r>
              <a:rPr lang="nl-BE" sz="1600">
                <a:effectLst/>
                <a:latin typeface="Times New Roman" panose="02020603050405020304" pitchFamily="18" charset="0"/>
                <a:ea typeface="Times New Roman" panose="02020603050405020304" pitchFamily="18" charset="0"/>
              </a:rPr>
              <a:t>ing en bij vertrouwensleerlingen. Zij lijken beter te werken dan een sanctionerende belastende benadering of een beschermende ontlastende benadering.</a:t>
            </a:r>
          </a:p>
          <a:p>
            <a:endParaRPr lang="nl-BE"/>
          </a:p>
        </p:txBody>
      </p:sp>
      <p:pic>
        <p:nvPicPr>
          <p:cNvPr id="11" name="Afbeelding 1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76857" y="1775823"/>
            <a:ext cx="1279072" cy="1314045"/>
          </a:xfrm>
          <a:prstGeom prst="rect">
            <a:avLst/>
          </a:prstGeom>
          <a:noFill/>
          <a:ln>
            <a:noFill/>
          </a:ln>
        </p:spPr>
      </p:pic>
    </p:spTree>
    <p:extLst>
      <p:ext uri="{BB962C8B-B14F-4D97-AF65-F5344CB8AC3E}">
        <p14:creationId xmlns:p14="http://schemas.microsoft.com/office/powerpoint/2010/main" val="16715180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subTitle" idx="1"/>
          </p:nvPr>
        </p:nvSpPr>
        <p:spPr/>
        <p:txBody>
          <a:bodyPr>
            <a:normAutofit fontScale="92500" lnSpcReduction="20000"/>
          </a:bodyPr>
          <a:lstStyle/>
          <a:p>
            <a:r>
              <a:rPr lang="nl-NL"/>
              <a:t>Voor wie nog mocht twijfelen aan de impact van pesten, ook voor omgeving</a:t>
            </a:r>
            <a:endParaRPr lang="nl-BE"/>
          </a:p>
        </p:txBody>
      </p:sp>
      <p:sp>
        <p:nvSpPr>
          <p:cNvPr id="5" name="Tekstvak 8"/>
          <p:cNvSpPr txBox="1">
            <a:spLocks noChangeArrowheads="1"/>
          </p:cNvSpPr>
          <p:nvPr/>
        </p:nvSpPr>
        <p:spPr bwMode="auto">
          <a:xfrm>
            <a:off x="2809760" y="0"/>
            <a:ext cx="1967205" cy="520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BE" altLang="en-US">
              <a:solidFill>
                <a:srgbClr val="FFFFFF"/>
              </a:solidFill>
            </a:endParaRPr>
          </a:p>
          <a:p>
            <a:pPr eaLnBrk="1" hangingPunct="1"/>
            <a:r>
              <a:rPr lang="nl-BE" altLang="en-US" sz="2000">
                <a:solidFill>
                  <a:srgbClr val="FFFFFF"/>
                </a:solidFill>
              </a:rPr>
              <a:t>Schade</a:t>
            </a:r>
          </a:p>
          <a:p>
            <a:pPr eaLnBrk="1" hangingPunct="1"/>
            <a:r>
              <a:rPr lang="nl-BE" altLang="en-US" sz="2000">
                <a:solidFill>
                  <a:srgbClr val="FFFFFF"/>
                </a:solidFill>
              </a:rPr>
              <a:t>Geweld</a:t>
            </a:r>
          </a:p>
          <a:p>
            <a:pPr eaLnBrk="1" hangingPunct="1"/>
            <a:r>
              <a:rPr lang="nl-BE" altLang="en-US" sz="2000">
                <a:solidFill>
                  <a:srgbClr val="FFFFFF"/>
                </a:solidFill>
              </a:rPr>
              <a:t>Trauma</a:t>
            </a:r>
          </a:p>
          <a:p>
            <a:pPr eaLnBrk="1" hangingPunct="1"/>
            <a:r>
              <a:rPr lang="nl-BE" altLang="en-US" sz="2000">
                <a:solidFill>
                  <a:srgbClr val="FFFFFF"/>
                </a:solidFill>
              </a:rPr>
              <a:t>Onrecht</a:t>
            </a:r>
          </a:p>
          <a:p>
            <a:pPr eaLnBrk="1" hangingPunct="1"/>
            <a:r>
              <a:rPr lang="nl-BE" altLang="en-US" sz="2000">
                <a:solidFill>
                  <a:srgbClr val="FFFFFF"/>
                </a:solidFill>
              </a:rPr>
              <a:t>Nadeel</a:t>
            </a:r>
          </a:p>
          <a:p>
            <a:pPr eaLnBrk="1" hangingPunct="1"/>
            <a:r>
              <a:rPr lang="nl-BE" altLang="en-US" sz="2000">
                <a:solidFill>
                  <a:srgbClr val="FFFFFF"/>
                </a:solidFill>
              </a:rPr>
              <a:t>Verlies</a:t>
            </a:r>
          </a:p>
          <a:p>
            <a:pPr eaLnBrk="1" hangingPunct="1"/>
            <a:r>
              <a:rPr lang="nl-BE" altLang="en-US" sz="2000">
                <a:solidFill>
                  <a:srgbClr val="FFFFFF"/>
                </a:solidFill>
              </a:rPr>
              <a:t>Negatief</a:t>
            </a:r>
          </a:p>
          <a:p>
            <a:pPr eaLnBrk="1" hangingPunct="1"/>
            <a:r>
              <a:rPr lang="nl-BE" altLang="en-US" sz="2000">
                <a:solidFill>
                  <a:srgbClr val="FFFFFF"/>
                </a:solidFill>
              </a:rPr>
              <a:t>Vastlopen</a:t>
            </a:r>
          </a:p>
          <a:p>
            <a:pPr eaLnBrk="1" hangingPunct="1"/>
            <a:r>
              <a:rPr lang="nl-BE" altLang="en-US" sz="2000">
                <a:solidFill>
                  <a:srgbClr val="FFFFFF"/>
                </a:solidFill>
              </a:rPr>
              <a:t>Vastpinnen</a:t>
            </a:r>
          </a:p>
          <a:p>
            <a:pPr eaLnBrk="1" hangingPunct="1"/>
            <a:r>
              <a:rPr lang="nl-BE" altLang="en-US" sz="2000">
                <a:solidFill>
                  <a:srgbClr val="FFFFFF"/>
                </a:solidFill>
              </a:rPr>
              <a:t>Keerzijde</a:t>
            </a:r>
          </a:p>
          <a:p>
            <a:pPr eaLnBrk="1" hangingPunct="1"/>
            <a:r>
              <a:rPr lang="nl-BE" altLang="en-US" sz="2000">
                <a:solidFill>
                  <a:srgbClr val="FFFFFF"/>
                </a:solidFill>
              </a:rPr>
              <a:t>Schaduwzijde</a:t>
            </a:r>
          </a:p>
          <a:p>
            <a:pPr eaLnBrk="1" hangingPunct="1"/>
            <a:r>
              <a:rPr lang="nl-BE" altLang="en-US" sz="2000">
                <a:solidFill>
                  <a:srgbClr val="FFFFFF"/>
                </a:solidFill>
              </a:rPr>
              <a:t>Weerbots</a:t>
            </a:r>
          </a:p>
          <a:p>
            <a:pPr eaLnBrk="1" hangingPunct="1"/>
            <a:r>
              <a:rPr lang="nl-BE" altLang="en-US" sz="2000">
                <a:solidFill>
                  <a:srgbClr val="FFFFFF"/>
                </a:solidFill>
              </a:rPr>
              <a:t>Achteruithelpen</a:t>
            </a:r>
          </a:p>
          <a:p>
            <a:pPr eaLnBrk="1" hangingPunct="1"/>
            <a:r>
              <a:rPr lang="nl-BE" altLang="en-US" sz="2000">
                <a:solidFill>
                  <a:srgbClr val="FFFFFF"/>
                </a:solidFill>
              </a:rPr>
              <a:t>Destructie(f)</a:t>
            </a:r>
          </a:p>
          <a:p>
            <a:pPr eaLnBrk="1" hangingPunct="1"/>
            <a:endParaRPr lang="nl-BE" altLang="en-US" sz="2000">
              <a:solidFill>
                <a:srgbClr val="FFFFFF"/>
              </a:solidFill>
            </a:endParaRPr>
          </a:p>
          <a:p>
            <a:pPr eaLnBrk="1" hangingPunct="1"/>
            <a:endParaRPr lang="nl-BE" altLang="en-US" sz="1400"/>
          </a:p>
        </p:txBody>
      </p:sp>
      <p:sp>
        <p:nvSpPr>
          <p:cNvPr id="6" name="Tekstvak 5"/>
          <p:cNvSpPr txBox="1"/>
          <p:nvPr/>
        </p:nvSpPr>
        <p:spPr>
          <a:xfrm>
            <a:off x="7082063" y="258537"/>
            <a:ext cx="4198257" cy="4401205"/>
          </a:xfrm>
          <a:prstGeom prst="rect">
            <a:avLst/>
          </a:prstGeom>
          <a:noFill/>
        </p:spPr>
        <p:txBody>
          <a:bodyPr wrap="square" rtlCol="0">
            <a:spAutoFit/>
          </a:bodyPr>
          <a:lstStyle/>
          <a:p>
            <a:pPr eaLnBrk="1" hangingPunct="1"/>
            <a:r>
              <a:rPr lang="nl-NL" altLang="en-US" sz="2000">
                <a:solidFill>
                  <a:srgbClr val="FFFFFF"/>
                </a:solidFill>
              </a:rPr>
              <a:t>Pijn</a:t>
            </a:r>
          </a:p>
          <a:p>
            <a:pPr eaLnBrk="1" hangingPunct="1"/>
            <a:r>
              <a:rPr lang="nl-NL" altLang="en-US" sz="2000">
                <a:solidFill>
                  <a:srgbClr val="FFFFFF"/>
                </a:solidFill>
              </a:rPr>
              <a:t>Misbruik</a:t>
            </a:r>
          </a:p>
          <a:p>
            <a:pPr eaLnBrk="1" hangingPunct="1"/>
            <a:r>
              <a:rPr lang="nl-BE" altLang="en-US" sz="2000">
                <a:solidFill>
                  <a:srgbClr val="FFFFFF"/>
                </a:solidFill>
              </a:rPr>
              <a:t>Aantasting (integriteit)</a:t>
            </a:r>
          </a:p>
          <a:p>
            <a:pPr eaLnBrk="1" hangingPunct="1"/>
            <a:r>
              <a:rPr lang="nl-BE" altLang="en-US" sz="2000">
                <a:solidFill>
                  <a:srgbClr val="FFFFFF"/>
                </a:solidFill>
              </a:rPr>
              <a:t>Verzwakken</a:t>
            </a:r>
          </a:p>
          <a:p>
            <a:pPr eaLnBrk="1" hangingPunct="1"/>
            <a:r>
              <a:rPr lang="nl-BE" altLang="en-US" sz="2000">
                <a:solidFill>
                  <a:srgbClr val="FFFFFF"/>
                </a:solidFill>
              </a:rPr>
              <a:t>Kwetsbaar</a:t>
            </a:r>
          </a:p>
          <a:p>
            <a:pPr eaLnBrk="1" hangingPunct="1"/>
            <a:r>
              <a:rPr lang="nl-BE" altLang="en-US" sz="2000">
                <a:solidFill>
                  <a:srgbClr val="FFFFFF"/>
                </a:solidFill>
              </a:rPr>
              <a:t>Verstoring</a:t>
            </a:r>
          </a:p>
          <a:p>
            <a:pPr eaLnBrk="1" hangingPunct="1"/>
            <a:r>
              <a:rPr lang="nl-BE" altLang="en-US" sz="2000">
                <a:solidFill>
                  <a:srgbClr val="FFFFFF"/>
                </a:solidFill>
              </a:rPr>
              <a:t>Problematisering</a:t>
            </a:r>
          </a:p>
          <a:p>
            <a:pPr eaLnBrk="1" hangingPunct="1"/>
            <a:r>
              <a:rPr lang="nl-BE" altLang="en-US" sz="2000">
                <a:solidFill>
                  <a:srgbClr val="FFFFFF"/>
                </a:solidFill>
              </a:rPr>
              <a:t>Uitsluiting</a:t>
            </a:r>
          </a:p>
          <a:p>
            <a:pPr eaLnBrk="1" hangingPunct="1"/>
            <a:r>
              <a:rPr lang="nl-BE" altLang="en-US" sz="2000">
                <a:solidFill>
                  <a:srgbClr val="FFFFFF"/>
                </a:solidFill>
              </a:rPr>
              <a:t>Discriminatie</a:t>
            </a:r>
          </a:p>
          <a:p>
            <a:pPr eaLnBrk="1" hangingPunct="1"/>
            <a:r>
              <a:rPr lang="nl-BE" altLang="en-US" sz="2000">
                <a:solidFill>
                  <a:srgbClr val="FFFFFF"/>
                </a:solidFill>
              </a:rPr>
              <a:t>Kwaliteitstekort</a:t>
            </a:r>
          </a:p>
          <a:p>
            <a:pPr eaLnBrk="1" hangingPunct="1"/>
            <a:r>
              <a:rPr lang="nl-BE" altLang="en-US" sz="2000">
                <a:solidFill>
                  <a:srgbClr val="FFFFFF"/>
                </a:solidFill>
              </a:rPr>
              <a:t>Ontmoediging</a:t>
            </a:r>
          </a:p>
          <a:p>
            <a:pPr eaLnBrk="1" hangingPunct="1"/>
            <a:r>
              <a:rPr lang="nl-BE" altLang="en-US" sz="2000">
                <a:solidFill>
                  <a:srgbClr val="FFFFFF"/>
                </a:solidFill>
              </a:rPr>
              <a:t>Neveneffect</a:t>
            </a:r>
          </a:p>
          <a:p>
            <a:pPr eaLnBrk="1" hangingPunct="1"/>
            <a:r>
              <a:rPr lang="nl-BE" altLang="en-US" sz="2000">
                <a:solidFill>
                  <a:srgbClr val="FFFFFF"/>
                </a:solidFill>
              </a:rPr>
              <a:t>Mishandelen</a:t>
            </a:r>
          </a:p>
          <a:p>
            <a:pPr eaLnBrk="1" hangingPunct="1"/>
            <a:r>
              <a:rPr lang="nl-BE" altLang="en-US" sz="2000">
                <a:solidFill>
                  <a:srgbClr val="FFFFFF"/>
                </a:solidFill>
              </a:rPr>
              <a:t>Misbehande</a:t>
            </a:r>
            <a:r>
              <a:rPr lang="nl-NL" altLang="en-US" sz="2000">
                <a:solidFill>
                  <a:srgbClr val="FFFFFF"/>
                </a:solidFill>
              </a:rPr>
              <a:t>len</a:t>
            </a:r>
            <a:endParaRPr lang="nl-BE" sz="2000"/>
          </a:p>
        </p:txBody>
      </p:sp>
      <p:pic>
        <p:nvPicPr>
          <p:cNvPr id="2"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83500" y="4823028"/>
            <a:ext cx="4508500" cy="2034972"/>
          </a:xfrm>
          <a:prstGeom prst="rect">
            <a:avLst/>
          </a:prstGeom>
        </p:spPr>
      </p:pic>
    </p:spTree>
    <p:extLst>
      <p:ext uri="{BB962C8B-B14F-4D97-AF65-F5344CB8AC3E}">
        <p14:creationId xmlns:p14="http://schemas.microsoft.com/office/powerpoint/2010/main" val="27122595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Oval 4"/>
          <p:cNvSpPr>
            <a:spLocks noChangeArrowheads="1"/>
          </p:cNvSpPr>
          <p:nvPr/>
        </p:nvSpPr>
        <p:spPr bwMode="auto">
          <a:xfrm>
            <a:off x="1619250" y="115888"/>
            <a:ext cx="5761038" cy="5329237"/>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nl-NL" altLang="en-US"/>
          </a:p>
        </p:txBody>
      </p:sp>
      <p:sp>
        <p:nvSpPr>
          <p:cNvPr id="64516" name="Oval 5"/>
          <p:cNvSpPr>
            <a:spLocks noChangeArrowheads="1"/>
          </p:cNvSpPr>
          <p:nvPr/>
        </p:nvSpPr>
        <p:spPr bwMode="auto">
          <a:xfrm>
            <a:off x="3203575" y="1412875"/>
            <a:ext cx="2663825" cy="2663825"/>
          </a:xfrm>
          <a:prstGeom prst="ellipse">
            <a:avLst/>
          </a:prstGeom>
          <a:solidFill>
            <a:srgbClr val="CCECFF"/>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NL" altLang="en-US"/>
              <a:t>Jongere(n)</a:t>
            </a:r>
            <a:endParaRPr lang="nl-BE" altLang="en-US"/>
          </a:p>
        </p:txBody>
      </p:sp>
      <p:sp>
        <p:nvSpPr>
          <p:cNvPr id="64517" name="Text Box 6"/>
          <p:cNvSpPr txBox="1">
            <a:spLocks noChangeArrowheads="1"/>
          </p:cNvSpPr>
          <p:nvPr/>
        </p:nvSpPr>
        <p:spPr bwMode="auto">
          <a:xfrm>
            <a:off x="2124075" y="1262063"/>
            <a:ext cx="19929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NL" altLang="en-US"/>
              <a:t>Volwassene/team</a:t>
            </a:r>
            <a:endParaRPr lang="nl-BE" altLang="en-US"/>
          </a:p>
        </p:txBody>
      </p:sp>
      <p:sp>
        <p:nvSpPr>
          <p:cNvPr id="64518" name="Text Box 7"/>
          <p:cNvSpPr txBox="1">
            <a:spLocks noChangeArrowheads="1"/>
          </p:cNvSpPr>
          <p:nvPr/>
        </p:nvSpPr>
        <p:spPr bwMode="auto">
          <a:xfrm>
            <a:off x="3524804" y="734990"/>
            <a:ext cx="4019049"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en-US"/>
              <a:t>     </a:t>
            </a:r>
            <a:r>
              <a:rPr lang="nl-BE" altLang="en-US">
                <a:solidFill>
                  <a:srgbClr val="FF0000"/>
                </a:solidFill>
              </a:rPr>
              <a:t>met</a:t>
            </a:r>
            <a:r>
              <a:rPr lang="nl-BE" altLang="en-US"/>
              <a:t> kracht</a:t>
            </a:r>
          </a:p>
          <a:p>
            <a:pPr eaLnBrk="1" hangingPunct="1"/>
            <a:endParaRPr lang="nl-BE" altLang="en-US"/>
          </a:p>
          <a:p>
            <a:pPr eaLnBrk="1" hangingPunct="1"/>
            <a:endParaRPr lang="nl-BE" altLang="en-US"/>
          </a:p>
          <a:p>
            <a:pPr eaLnBrk="1" hangingPunct="1"/>
            <a:endParaRPr lang="nl-BE" altLang="en-US"/>
          </a:p>
          <a:p>
            <a:pPr eaLnBrk="1" hangingPunct="1"/>
            <a:endParaRPr lang="nl-BE" altLang="en-US"/>
          </a:p>
          <a:p>
            <a:pPr eaLnBrk="1" hangingPunct="1"/>
            <a:endParaRPr lang="nl-BE" altLang="en-US"/>
          </a:p>
          <a:p>
            <a:pPr eaLnBrk="1" hangingPunct="1"/>
            <a:endParaRPr lang="nl-BE" altLang="en-US"/>
          </a:p>
          <a:p>
            <a:pPr eaLnBrk="1" hangingPunct="1"/>
            <a:r>
              <a:rPr lang="nl-NL" altLang="en-US">
                <a:solidFill>
                  <a:srgbClr val="FF0000"/>
                </a:solidFill>
              </a:rPr>
              <a:t>                                    </a:t>
            </a:r>
            <a:r>
              <a:rPr lang="nl-BE" altLang="en-US">
                <a:solidFill>
                  <a:srgbClr val="FF0000"/>
                </a:solidFill>
              </a:rPr>
              <a:t>aangesproken</a:t>
            </a:r>
          </a:p>
          <a:p>
            <a:pPr eaLnBrk="1" hangingPunct="1"/>
            <a:r>
              <a:rPr lang="nl-BE" altLang="en-US"/>
              <a:t>                                    kracht</a:t>
            </a:r>
          </a:p>
          <a:p>
            <a:pPr eaLnBrk="1" hangingPunct="1"/>
            <a:endParaRPr lang="nl-BE" altLang="en-US"/>
          </a:p>
          <a:p>
            <a:pPr eaLnBrk="1" hangingPunct="1"/>
            <a:endParaRPr lang="nl-BE" altLang="en-US"/>
          </a:p>
          <a:p>
            <a:pPr eaLnBrk="1" hangingPunct="1"/>
            <a:endParaRPr lang="nl-BE" altLang="en-US"/>
          </a:p>
          <a:p>
            <a:pPr eaLnBrk="1" hangingPunct="1"/>
            <a:endParaRPr lang="nl-BE" altLang="en-US"/>
          </a:p>
          <a:p>
            <a:pPr eaLnBrk="1" hangingPunct="1"/>
            <a:endParaRPr lang="nl-BE" altLang="en-US"/>
          </a:p>
          <a:p>
            <a:pPr eaLnBrk="1" hangingPunct="1"/>
            <a:r>
              <a:rPr lang="nl-BE" altLang="en-US"/>
              <a:t>     </a:t>
            </a:r>
            <a:r>
              <a:rPr lang="nl-BE" altLang="en-US">
                <a:solidFill>
                  <a:srgbClr val="FF0000"/>
                </a:solidFill>
              </a:rPr>
              <a:t>vanuit</a:t>
            </a:r>
            <a:r>
              <a:rPr lang="nl-BE" altLang="en-US"/>
              <a:t> kracht  </a:t>
            </a:r>
          </a:p>
          <a:p>
            <a:pPr eaLnBrk="1" hangingPunct="1"/>
            <a:r>
              <a:rPr lang="nl-BE" altLang="en-US"/>
              <a:t>                                         </a:t>
            </a:r>
          </a:p>
        </p:txBody>
      </p:sp>
      <p:sp>
        <p:nvSpPr>
          <p:cNvPr id="64519" name="Text Box 8"/>
          <p:cNvSpPr txBox="1">
            <a:spLocks noChangeArrowheads="1"/>
          </p:cNvSpPr>
          <p:nvPr/>
        </p:nvSpPr>
        <p:spPr bwMode="auto">
          <a:xfrm>
            <a:off x="519113" y="115888"/>
            <a:ext cx="3025187" cy="523220"/>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en-US" sz="2800"/>
              <a:t>Krachten doseren</a:t>
            </a:r>
          </a:p>
        </p:txBody>
      </p:sp>
      <p:sp>
        <p:nvSpPr>
          <p:cNvPr id="64520" name="Text Box 9"/>
          <p:cNvSpPr txBox="1">
            <a:spLocks noChangeArrowheads="1"/>
          </p:cNvSpPr>
          <p:nvPr/>
        </p:nvSpPr>
        <p:spPr bwMode="auto">
          <a:xfrm>
            <a:off x="6951663" y="77788"/>
            <a:ext cx="20129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en-US"/>
              <a:t>Fysieke kracht</a:t>
            </a:r>
          </a:p>
          <a:p>
            <a:pPr eaLnBrk="1" hangingPunct="1"/>
            <a:r>
              <a:rPr lang="nl-BE" altLang="en-US"/>
              <a:t>Mentale kracht</a:t>
            </a:r>
          </a:p>
          <a:p>
            <a:pPr eaLnBrk="1" hangingPunct="1"/>
            <a:r>
              <a:rPr lang="nl-BE" altLang="en-US"/>
              <a:t>Emotionele kracht</a:t>
            </a:r>
            <a:br>
              <a:rPr lang="nl-BE" altLang="en-US"/>
            </a:br>
            <a:endParaRPr lang="nl-BE" altLang="en-US"/>
          </a:p>
        </p:txBody>
      </p:sp>
      <p:sp>
        <p:nvSpPr>
          <p:cNvPr id="64522" name="Text Box 11"/>
          <p:cNvSpPr txBox="1">
            <a:spLocks noChangeArrowheads="1"/>
          </p:cNvSpPr>
          <p:nvPr/>
        </p:nvSpPr>
        <p:spPr bwMode="auto">
          <a:xfrm>
            <a:off x="0" y="2276475"/>
            <a:ext cx="4126451" cy="427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en-US" sz="1600"/>
              <a:t>Krachten en gevolgen</a:t>
            </a:r>
          </a:p>
          <a:p>
            <a:pPr eaLnBrk="1" hangingPunct="1"/>
            <a:r>
              <a:rPr lang="nl-BE" altLang="en-US" sz="1600"/>
              <a:t>Krachten en gewenste effect</a:t>
            </a:r>
            <a:br>
              <a:rPr lang="nl-BE" altLang="en-US" sz="1600"/>
            </a:br>
            <a:r>
              <a:rPr lang="nl-BE" altLang="en-US" sz="1600"/>
              <a:t>Leiding over krachten</a:t>
            </a:r>
          </a:p>
          <a:p>
            <a:pPr eaLnBrk="1" hangingPunct="1"/>
            <a:r>
              <a:rPr lang="nl-BE" altLang="en-US" sz="1600"/>
              <a:t>Krachten niet als reactie</a:t>
            </a:r>
          </a:p>
          <a:p>
            <a:pPr eaLnBrk="1" hangingPunct="1"/>
            <a:r>
              <a:rPr lang="nl-BE" altLang="en-US" sz="1600"/>
              <a:t>E=mc2: Kracht omzetten naar energie</a:t>
            </a:r>
          </a:p>
          <a:p>
            <a:pPr eaLnBrk="1" hangingPunct="1"/>
            <a:r>
              <a:rPr lang="nl-BE" altLang="en-US" sz="1600"/>
              <a:t>Kracht en geweld</a:t>
            </a:r>
          </a:p>
          <a:p>
            <a:pPr eaLnBrk="1" hangingPunct="1"/>
            <a:r>
              <a:rPr lang="nl-BE" altLang="en-US" sz="1600"/>
              <a:t>Innerlijke kracht en steun</a:t>
            </a:r>
          </a:p>
          <a:p>
            <a:pPr eaLnBrk="1" hangingPunct="1"/>
            <a:r>
              <a:rPr lang="nl-BE" altLang="en-US" sz="1600"/>
              <a:t>Innerlijke kracht aanspreken</a:t>
            </a:r>
          </a:p>
          <a:p>
            <a:pPr eaLnBrk="1" hangingPunct="1"/>
            <a:r>
              <a:rPr lang="nl-BE" altLang="en-US" sz="1600"/>
              <a:t>Krachten samen bundelen</a:t>
            </a:r>
          </a:p>
          <a:p>
            <a:pPr eaLnBrk="1" hangingPunct="1"/>
            <a:r>
              <a:rPr lang="nl-BE" altLang="en-US" sz="1600"/>
              <a:t>Krachtbronnen</a:t>
            </a:r>
          </a:p>
          <a:p>
            <a:pPr eaLnBrk="1" hangingPunct="1"/>
            <a:r>
              <a:rPr lang="nl-BE" altLang="en-US" sz="1600"/>
              <a:t>Overmacht en overdruk</a:t>
            </a:r>
          </a:p>
          <a:p>
            <a:pPr eaLnBrk="1" hangingPunct="1"/>
            <a:r>
              <a:rPr lang="nl-BE" altLang="en-US" sz="1600"/>
              <a:t>Eigen kracht (empowerment)</a:t>
            </a:r>
            <a:endParaRPr lang="nl-NL" altLang="en-US" sz="1600"/>
          </a:p>
          <a:p>
            <a:pPr eaLnBrk="1" hangingPunct="1"/>
            <a:r>
              <a:rPr lang="nl-NL" altLang="en-US" sz="1600"/>
              <a:t>Groepskracht (sociale empowerment)</a:t>
            </a:r>
            <a:endParaRPr lang="nl-BE" altLang="en-US" sz="1600"/>
          </a:p>
          <a:p>
            <a:pPr eaLnBrk="1" hangingPunct="1"/>
            <a:r>
              <a:rPr lang="nl-BE" altLang="en-US" sz="1600"/>
              <a:t>Kracht met respect voor zelfbeeld(en)</a:t>
            </a:r>
          </a:p>
          <a:p>
            <a:pPr eaLnBrk="1" hangingPunct="1"/>
            <a:r>
              <a:rPr lang="nl-BE" altLang="en-US" sz="1600"/>
              <a:t>Kracht en reserve en grens</a:t>
            </a:r>
          </a:p>
          <a:p>
            <a:pPr eaLnBrk="1" hangingPunct="1"/>
            <a:r>
              <a:rPr lang="nl-BE" altLang="en-US" sz="1600"/>
              <a:t>Kracht en menselijke en realistische</a:t>
            </a:r>
            <a:r>
              <a:rPr lang="nl-NL" altLang="en-US" sz="1600"/>
              <a:t> doelen</a:t>
            </a:r>
            <a:endParaRPr lang="nl-BE" altLang="en-US" sz="1600"/>
          </a:p>
          <a:p>
            <a:pPr eaLnBrk="1" hangingPunct="1"/>
            <a:endParaRPr lang="nl-BE" altLang="en-US" sz="1600"/>
          </a:p>
        </p:txBody>
      </p:sp>
      <p:sp>
        <p:nvSpPr>
          <p:cNvPr id="64523" name="Rectangle 12"/>
          <p:cNvSpPr>
            <a:spLocks noChangeArrowheads="1"/>
          </p:cNvSpPr>
          <p:nvPr/>
        </p:nvSpPr>
        <p:spPr bwMode="auto">
          <a:xfrm>
            <a:off x="611981" y="6431647"/>
            <a:ext cx="6553200" cy="215900"/>
          </a:xfrm>
          <a:prstGeom prst="rect">
            <a:avLst/>
          </a:prstGeom>
          <a:solidFill>
            <a:schemeClr val="accent1"/>
          </a:solidFill>
          <a:ln w="9525">
            <a:solidFill>
              <a:srgbClr val="CCECFF"/>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en-US" sz="1600"/>
              <a:t>minimum     feitelijk        gewenst        optimaal         grens       maximum</a:t>
            </a:r>
          </a:p>
        </p:txBody>
      </p:sp>
      <p:sp>
        <p:nvSpPr>
          <p:cNvPr id="64524" name="Rectangle 14"/>
          <p:cNvSpPr>
            <a:spLocks noChangeArrowheads="1"/>
          </p:cNvSpPr>
          <p:nvPr/>
        </p:nvSpPr>
        <p:spPr bwMode="auto">
          <a:xfrm>
            <a:off x="3708400" y="6165850"/>
            <a:ext cx="360363" cy="358775"/>
          </a:xfrm>
          <a:prstGeom prst="rect">
            <a:avLst/>
          </a:prstGeom>
          <a:solidFill>
            <a:schemeClr val="accent1"/>
          </a:solidFill>
          <a:ln w="9525">
            <a:solidFill>
              <a:srgbClr val="CCECFF"/>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pic>
        <p:nvPicPr>
          <p:cNvPr id="2" name="Afbeelding 1"/>
          <p:cNvPicPr/>
          <p:nvPr/>
        </p:nvPicPr>
        <p:blipFill>
          <a:blip r:embed="rId2">
            <a:extLst>
              <a:ext uri="{28A0092B-C50C-407E-A947-70E740481C1C}">
                <a14:useLocalDpi xmlns:a14="http://schemas.microsoft.com/office/drawing/2010/main" val="0"/>
              </a:ext>
            </a:extLst>
          </a:blip>
          <a:srcRect/>
          <a:stretch>
            <a:fillRect/>
          </a:stretch>
        </p:blipFill>
        <p:spPr bwMode="auto">
          <a:xfrm>
            <a:off x="8663895" y="1631395"/>
            <a:ext cx="2739571" cy="2600325"/>
          </a:xfrm>
          <a:prstGeom prst="rect">
            <a:avLst/>
          </a:prstGeom>
          <a:noFill/>
          <a:ln>
            <a:noFill/>
          </a:ln>
        </p:spPr>
      </p:pic>
      <p:sp>
        <p:nvSpPr>
          <p:cNvPr id="4" name="Tekstvak 3"/>
          <p:cNvSpPr txBox="1"/>
          <p:nvPr/>
        </p:nvSpPr>
        <p:spPr>
          <a:xfrm>
            <a:off x="9285842" y="4231720"/>
            <a:ext cx="2113642" cy="646331"/>
          </a:xfrm>
          <a:prstGeom prst="rect">
            <a:avLst/>
          </a:prstGeom>
          <a:noFill/>
        </p:spPr>
        <p:txBody>
          <a:bodyPr wrap="square" rtlCol="0">
            <a:spAutoFit/>
          </a:bodyPr>
          <a:lstStyle/>
          <a:p>
            <a:pPr algn="l"/>
            <a:r>
              <a:rPr lang="nl-NL"/>
              <a:t>Belang van non-lineariteit</a:t>
            </a:r>
            <a:endParaRPr lang="nl-BE"/>
          </a:p>
        </p:txBody>
      </p:sp>
      <p:sp>
        <p:nvSpPr>
          <p:cNvPr id="3" name="Tekstvak 2"/>
          <p:cNvSpPr txBox="1"/>
          <p:nvPr/>
        </p:nvSpPr>
        <p:spPr>
          <a:xfrm rot="20491857">
            <a:off x="7805589" y="5364472"/>
            <a:ext cx="4575284" cy="92333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l"/>
            <a:r>
              <a:rPr lang="nl-NL"/>
              <a:t>Subsidiariteitsbeginsel: bij voorkeur kleinste en lichtste middel of doel,  </a:t>
            </a:r>
          </a:p>
          <a:p>
            <a:pPr algn="l"/>
            <a:r>
              <a:rPr lang="nl-NL"/>
              <a:t>en kleinste meest nabije groep of eenheid.</a:t>
            </a:r>
            <a:endParaRPr lang="nl-BE"/>
          </a:p>
        </p:txBody>
      </p:sp>
      <p:pic>
        <p:nvPicPr>
          <p:cNvPr id="5" name="Afbeelding 4"/>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565430">
            <a:off x="10773405" y="5966560"/>
            <a:ext cx="1315344" cy="896072"/>
          </a:xfrm>
          <a:prstGeom prst="rect">
            <a:avLst/>
          </a:prstGeom>
          <a:noFill/>
          <a:ln>
            <a:noFill/>
          </a:ln>
        </p:spPr>
      </p:pic>
    </p:spTree>
    <p:extLst>
      <p:ext uri="{BB962C8B-B14F-4D97-AF65-F5344CB8AC3E}">
        <p14:creationId xmlns:p14="http://schemas.microsoft.com/office/powerpoint/2010/main" val="323030895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30843" y="614219"/>
            <a:ext cx="11901714" cy="5847755"/>
          </a:xfrm>
          <a:prstGeom prst="rect">
            <a:avLst/>
          </a:prstGeom>
          <a:noFill/>
        </p:spPr>
        <p:txBody>
          <a:bodyPr wrap="square">
            <a:spAutoFit/>
          </a:bodyPr>
          <a:lstStyle/>
          <a:p>
            <a:r>
              <a:rPr lang="nl-NL" sz="4000">
                <a:solidFill>
                  <a:srgbClr val="595959"/>
                </a:solidFill>
                <a:effectLst/>
                <a:latin typeface="Segoe UI"/>
                <a:ea typeface="Segoe UI"/>
                <a:cs typeface="Times New Roman" panose="02020603050405020304" pitchFamily="18" charset="0"/>
              </a:rPr>
              <a:t>Korte Samenvatting Pesten, referentieel benaderd</a:t>
            </a:r>
            <a:br>
              <a:rPr lang="en-US" sz="1200">
                <a:solidFill>
                  <a:srgbClr val="595959"/>
                </a:solidFill>
                <a:effectLst/>
                <a:latin typeface="Segoe UI"/>
                <a:ea typeface="Segoe UI"/>
                <a:cs typeface="Times New Roman" panose="02020603050405020304" pitchFamily="18" charset="0"/>
              </a:rPr>
            </a:br>
            <a:br>
              <a:rPr lang="en-US" sz="1200">
                <a:solidFill>
                  <a:srgbClr val="595959"/>
                </a:solidFill>
                <a:effectLst/>
                <a:latin typeface="Segoe UI"/>
                <a:ea typeface="Segoe UI"/>
                <a:cs typeface="Times New Roman" panose="02020603050405020304" pitchFamily="18" charset="0"/>
              </a:rPr>
            </a:br>
            <a:r>
              <a:rPr lang="nl-BE" sz="1200">
                <a:solidFill>
                  <a:srgbClr val="000000"/>
                </a:solidFill>
                <a:effectLst/>
                <a:latin typeface="Segoe UI"/>
                <a:ea typeface="Segoe UI"/>
                <a:cs typeface="Times New Roman" panose="02020603050405020304" pitchFamily="18" charset="0"/>
              </a:rPr>
              <a:t>Waar om</a:t>
            </a:r>
            <a:r>
              <a:rPr lang="nl-BE" sz="1400">
                <a:solidFill>
                  <a:srgbClr val="000000"/>
                </a:solidFill>
                <a:effectLst/>
                <a:latin typeface="Segoe UI"/>
                <a:ea typeface="Segoe UI"/>
                <a:cs typeface="Times New Roman" panose="02020603050405020304" pitchFamily="18" charset="0"/>
              </a:rPr>
              <a:t> draait pesten en de aanpak van pesten? Vele denk- en werkmodellen zijn reeds de revue gepasseerd.</a:t>
            </a:r>
            <a:br>
              <a:rPr lang="nl-BE" sz="1400">
                <a:solidFill>
                  <a:srgbClr val="000000"/>
                </a:solidFill>
                <a:effectLst/>
                <a:latin typeface="Segoe UI"/>
                <a:ea typeface="Segoe UI"/>
                <a:cs typeface="Times New Roman" panose="02020603050405020304" pitchFamily="18" charset="0"/>
              </a:rPr>
            </a:br>
            <a:br>
              <a:rPr lang="nl-BE" sz="1400">
                <a:solidFill>
                  <a:srgbClr val="000000"/>
                </a:solidFill>
                <a:effectLst/>
                <a:latin typeface="Segoe UI"/>
                <a:ea typeface="Segoe UI"/>
                <a:cs typeface="Times New Roman" panose="02020603050405020304" pitchFamily="18" charset="0"/>
              </a:rPr>
            </a:br>
            <a:r>
              <a:rPr lang="nl-BE" sz="1400">
                <a:solidFill>
                  <a:srgbClr val="000000"/>
                </a:solidFill>
                <a:effectLst/>
                <a:latin typeface="Segoe UI"/>
                <a:ea typeface="Segoe UI"/>
                <a:cs typeface="Times New Roman" panose="02020603050405020304" pitchFamily="18" charset="0"/>
              </a:rPr>
              <a:t>Het referentieel denk- &amp; werkmodel dat stilaan zijn intrede doet in de hulpverlenings- &amp; zorgsector, integreert vele van de bestaande denk- &amp; werkmodellen door een stap verder te zetten.  Het doet dit door de bestaande modellen te systematiseren en onder te brengen in een groter duurzaam geheel met een eigen begrippenkader. Vooral inzicht brengen in aanwezige vaak problematische processen en een overstap weten maken naar meer gunstige processen is een van haar troeven. Het referentieel model is tegelijk proces-, handelings- &amp; contextgericht.  </a:t>
            </a:r>
            <a:br>
              <a:rPr lang="nl-BE" sz="1400">
                <a:solidFill>
                  <a:srgbClr val="000000"/>
                </a:solidFill>
                <a:effectLst/>
                <a:latin typeface="Segoe UI"/>
                <a:ea typeface="Segoe UI"/>
                <a:cs typeface="Times New Roman" panose="02020603050405020304" pitchFamily="18" charset="0"/>
              </a:rPr>
            </a:br>
            <a:r>
              <a:rPr lang="nl-BE" sz="1400">
                <a:solidFill>
                  <a:srgbClr val="000000"/>
                </a:solidFill>
                <a:effectLst/>
                <a:latin typeface="Segoe UI"/>
                <a:ea typeface="Segoe UI"/>
                <a:cs typeface="Times New Roman" panose="02020603050405020304" pitchFamily="18" charset="0"/>
              </a:rPr>
              <a:t> </a:t>
            </a:r>
            <a:br>
              <a:rPr lang="nl-BE" sz="1400">
                <a:solidFill>
                  <a:srgbClr val="000000"/>
                </a:solidFill>
                <a:effectLst/>
                <a:latin typeface="Segoe UI"/>
                <a:ea typeface="Segoe UI"/>
                <a:cs typeface="Times New Roman" panose="02020603050405020304" pitchFamily="18" charset="0"/>
              </a:rPr>
            </a:br>
            <a:r>
              <a:rPr lang="nl-BE" sz="1400">
                <a:solidFill>
                  <a:srgbClr val="000000"/>
                </a:solidFill>
                <a:effectLst/>
                <a:latin typeface="Segoe UI"/>
                <a:ea typeface="Segoe UI"/>
                <a:cs typeface="Times New Roman" panose="02020603050405020304" pitchFamily="18" charset="0"/>
              </a:rPr>
              <a:t>Het model vertoont affiniteiten met onder meer het in opgang zijnde schemadenk- &amp; werkmodel, de actuele identiteitsvraagstelling en de in ontwikkeling zijnde evidence-based informatieverwerkingstheorie met neurowetenschappelijke roots. </a:t>
            </a:r>
            <a:br>
              <a:rPr lang="nl-BE" sz="1400">
                <a:solidFill>
                  <a:srgbClr val="000000"/>
                </a:solidFill>
                <a:effectLst/>
                <a:latin typeface="Segoe UI"/>
                <a:ea typeface="Segoe UI"/>
                <a:cs typeface="Times New Roman" panose="02020603050405020304" pitchFamily="18" charset="0"/>
              </a:rPr>
            </a:br>
            <a:br>
              <a:rPr lang="nl-BE" sz="1400">
                <a:solidFill>
                  <a:srgbClr val="000000"/>
                </a:solidFill>
                <a:effectLst/>
                <a:latin typeface="Segoe UI"/>
                <a:ea typeface="Segoe UI"/>
                <a:cs typeface="Times New Roman" panose="02020603050405020304" pitchFamily="18" charset="0"/>
              </a:rPr>
            </a:br>
            <a:r>
              <a:rPr lang="nl-BE" sz="1400">
                <a:solidFill>
                  <a:srgbClr val="000000"/>
                </a:solidFill>
                <a:effectLst/>
                <a:latin typeface="Segoe UI"/>
                <a:ea typeface="Segoe UI"/>
                <a:cs typeface="Times New Roman" panose="02020603050405020304" pitchFamily="18" charset="0"/>
              </a:rPr>
              <a:t>Referentieel staat voor waar iets om draait. Wat in het centrum staat en de essentie uitmaakt. Door zich hier in zijn diverse vormen van bewust te worden, kan waar het om draait, wat in het centrum staat en de essentie vormt, gewijzigd. De referentiële invalshoek wil ruimte scheppen om zichtbaar te maken wat in iemands functioneren en in het samen functioneren een centrale rol speelt, maar moeilijk zichtbaar te maken is omdat we er zo dicht op zitten. Het wil vanuit zichtbaar gemaakte processen middelen ter beschikking stellen om wat zo centraal is te optimaliseren, zodat er een beter persoonlijk en samen functioneren uit kan voortvloeien. Van het referentiële is het zo maar een stap naar het (p)referentiële.</a:t>
            </a:r>
            <a:br>
              <a:rPr lang="nl-BE" sz="1400">
                <a:solidFill>
                  <a:srgbClr val="000000"/>
                </a:solidFill>
                <a:effectLst/>
                <a:latin typeface="Segoe UI"/>
                <a:ea typeface="Segoe UI"/>
                <a:cs typeface="Times New Roman" panose="02020603050405020304" pitchFamily="18" charset="0"/>
              </a:rPr>
            </a:br>
            <a:br>
              <a:rPr lang="nl-BE" sz="1400">
                <a:solidFill>
                  <a:srgbClr val="000000"/>
                </a:solidFill>
                <a:effectLst/>
                <a:latin typeface="Segoe UI"/>
                <a:ea typeface="Segoe UI"/>
                <a:cs typeface="Times New Roman" panose="02020603050405020304" pitchFamily="18" charset="0"/>
              </a:rPr>
            </a:br>
            <a:r>
              <a:rPr lang="nl-BE" sz="1400">
                <a:solidFill>
                  <a:srgbClr val="000000"/>
                </a:solidFill>
                <a:effectLst/>
                <a:latin typeface="Segoe UI"/>
                <a:ea typeface="Segoe UI"/>
                <a:cs typeface="Times New Roman" panose="02020603050405020304" pitchFamily="18" charset="0"/>
              </a:rPr>
              <a:t>Zo laat de (p)referentiële benadering toe de 'ingrediënten' te onderkennen en te lokaliseren bij de beeldvorming en aanpak van pesten en dit bij de verschillende actoren. Van daaruit kan gericht progressie worden gemaakt in de richting van een doelbewuste, doelgerichte en doelmatige omgang met pesten.  Waar om heen?</a:t>
            </a:r>
            <a:br>
              <a:rPr lang="nl-BE" sz="1400">
                <a:solidFill>
                  <a:srgbClr val="000000"/>
                </a:solidFill>
                <a:effectLst/>
                <a:latin typeface="Segoe UI"/>
                <a:ea typeface="Segoe UI"/>
                <a:cs typeface="Times New Roman" panose="02020603050405020304" pitchFamily="18" charset="0"/>
              </a:rPr>
            </a:br>
            <a:br>
              <a:rPr lang="nl-BE" sz="1400">
                <a:solidFill>
                  <a:srgbClr val="000000"/>
                </a:solidFill>
                <a:effectLst/>
                <a:latin typeface="Segoe UI"/>
                <a:ea typeface="Segoe UI"/>
                <a:cs typeface="Times New Roman" panose="02020603050405020304" pitchFamily="18" charset="0"/>
              </a:rPr>
            </a:br>
            <a:r>
              <a:rPr lang="nl-BE" sz="1400">
                <a:solidFill>
                  <a:srgbClr val="000000"/>
                </a:solidFill>
                <a:effectLst/>
                <a:latin typeface="Segoe UI"/>
                <a:ea typeface="Segoe UI"/>
                <a:cs typeface="Times New Roman" panose="02020603050405020304" pitchFamily="18" charset="0"/>
              </a:rPr>
              <a:t>Naast klassiek pesten is er de nodige aandacht voor het recente cyberpesten.  Aandacht is er ook voor de roep naar een meer wetenschappelijke onderbouw, en de vraag of deze zal volstaan.</a:t>
            </a:r>
            <a:br>
              <a:rPr lang="en-US" sz="1400">
                <a:solidFill>
                  <a:srgbClr val="000000"/>
                </a:solidFill>
                <a:effectLst/>
                <a:latin typeface="Segoe UI"/>
                <a:ea typeface="Segoe UI"/>
                <a:cs typeface="Times New Roman" panose="02020603050405020304" pitchFamily="18" charset="0"/>
              </a:rPr>
            </a:br>
            <a:endParaRPr lang="nl-BE" sz="1400"/>
          </a:p>
        </p:txBody>
      </p:sp>
    </p:spTree>
    <p:extLst>
      <p:ext uri="{BB962C8B-B14F-4D97-AF65-F5344CB8AC3E}">
        <p14:creationId xmlns:p14="http://schemas.microsoft.com/office/powerpoint/2010/main" val="33670133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Meer weten</a:t>
            </a:r>
            <a:endParaRPr lang="nl-BE"/>
          </a:p>
        </p:txBody>
      </p:sp>
      <p:sp>
        <p:nvSpPr>
          <p:cNvPr id="3" name="Tekstvak 2"/>
          <p:cNvSpPr txBox="1"/>
          <p:nvPr/>
        </p:nvSpPr>
        <p:spPr>
          <a:xfrm>
            <a:off x="609600" y="1380671"/>
            <a:ext cx="6847114" cy="2739211"/>
          </a:xfrm>
          <a:prstGeom prst="rect">
            <a:avLst/>
          </a:prstGeom>
          <a:noFill/>
        </p:spPr>
        <p:txBody>
          <a:bodyPr wrap="square" rtlCol="0">
            <a:spAutoFit/>
          </a:bodyPr>
          <a:lstStyle/>
          <a:p>
            <a:pPr algn="l"/>
            <a:r>
              <a:rPr lang="nl-NL" b="1" i="1" dirty="0"/>
              <a:t>Zie :</a:t>
            </a:r>
            <a:endParaRPr lang="nl-NL" dirty="0"/>
          </a:p>
          <a:p>
            <a:pPr algn="l"/>
            <a:r>
              <a:rPr lang="nl-NL" dirty="0"/>
              <a:t>        </a:t>
            </a:r>
            <a:r>
              <a:rPr lang="nl-NL" dirty="0">
                <a:hlinkClick r:id="rId2"/>
              </a:rPr>
              <a:t>www.opvoeding.be</a:t>
            </a:r>
            <a:r>
              <a:rPr lang="nl-NL" dirty="0"/>
              <a:t> </a:t>
            </a:r>
            <a:r>
              <a:rPr lang="nl-NL" sz="1000" dirty="0"/>
              <a:t>(eenvoudig downloaden van gratis Adobe </a:t>
            </a:r>
            <a:r>
              <a:rPr lang="nl-NL" sz="1000" dirty="0" err="1"/>
              <a:t>player</a:t>
            </a:r>
            <a:r>
              <a:rPr lang="nl-NL" sz="1000" dirty="0"/>
              <a:t>) </a:t>
            </a:r>
            <a:br>
              <a:rPr lang="nl-NL" sz="1000" dirty="0"/>
            </a:br>
            <a:r>
              <a:rPr lang="nl-NL" sz="1000" dirty="0"/>
              <a:t>                                                                       </a:t>
            </a:r>
            <a:r>
              <a:rPr lang="nl-BE" sz="800" i="1" dirty="0">
                <a:solidFill>
                  <a:schemeClr val="tx1">
                    <a:lumMod val="95000"/>
                    <a:lumOff val="5000"/>
                  </a:schemeClr>
                </a:solidFill>
              </a:rPr>
              <a:t>(kiezen voor openen met Internet Explorer vanuit </a:t>
            </a:r>
            <a:r>
              <a:rPr lang="nl-BE" sz="800" i="1" dirty="0" err="1">
                <a:solidFill>
                  <a:schemeClr val="tx1">
                    <a:lumMod val="95000"/>
                    <a:lumOff val="5000"/>
                  </a:schemeClr>
                </a:solidFill>
              </a:rPr>
              <a:t>Powerpoint-presentatie</a:t>
            </a:r>
            <a:r>
              <a:rPr lang="nl-BE" sz="800" i="1" dirty="0">
                <a:solidFill>
                  <a:schemeClr val="tx1">
                    <a:lumMod val="95000"/>
                    <a:lumOff val="5000"/>
                  </a:schemeClr>
                </a:solidFill>
              </a:rPr>
              <a:t>)</a:t>
            </a:r>
          </a:p>
          <a:p>
            <a:pPr algn="l"/>
            <a:endParaRPr lang="nl-NL" dirty="0"/>
          </a:p>
          <a:p>
            <a:pPr algn="l"/>
            <a:r>
              <a:rPr lang="nl-NL" dirty="0"/>
              <a:t>        </a:t>
            </a:r>
            <a:r>
              <a:rPr lang="nl-NL" dirty="0">
                <a:hlinkClick r:id="rId3"/>
              </a:rPr>
              <a:t>www.opvoeding.brussels</a:t>
            </a:r>
            <a:r>
              <a:rPr lang="nl-NL" dirty="0"/>
              <a:t> </a:t>
            </a:r>
            <a:r>
              <a:rPr lang="nl-NL" sz="1200" dirty="0"/>
              <a:t>(actualiteit)</a:t>
            </a:r>
          </a:p>
          <a:p>
            <a:pPr algn="l"/>
            <a:endParaRPr lang="nl-NL" sz="1200" dirty="0"/>
          </a:p>
          <a:p>
            <a:pPr algn="l"/>
            <a:endParaRPr lang="nl-NL" sz="1200" dirty="0"/>
          </a:p>
          <a:p>
            <a:r>
              <a:rPr lang="nl-NL" sz="1200" dirty="0"/>
              <a:t>            </a:t>
            </a:r>
            <a:r>
              <a:rPr lang="nl-NL" sz="1200" dirty="0">
                <a:hlinkClick r:id="rId4"/>
              </a:rPr>
              <a:t>https://issuu.com/referential</a:t>
            </a:r>
            <a:r>
              <a:rPr lang="nl-NL" sz="1200" dirty="0"/>
              <a:t> (</a:t>
            </a:r>
            <a:r>
              <a:rPr lang="nl-NL" sz="1200" dirty="0" err="1"/>
              <a:t>referentieel</a:t>
            </a:r>
            <a:r>
              <a:rPr lang="nl-NL" sz="1200" dirty="0"/>
              <a:t> denk- &amp; werkmodel)</a:t>
            </a:r>
          </a:p>
          <a:p>
            <a:pPr algn="l"/>
            <a:endParaRPr lang="nl-NL" dirty="0"/>
          </a:p>
          <a:p>
            <a:pPr algn="l"/>
            <a:endParaRPr lang="nl-NL" dirty="0"/>
          </a:p>
          <a:p>
            <a:pPr algn="l"/>
            <a:endParaRPr lang="nl-BE" dirty="0"/>
          </a:p>
        </p:txBody>
      </p:sp>
      <p:pic>
        <p:nvPicPr>
          <p:cNvPr id="6" name="Afbeelding 5"/>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84247" y="3447994"/>
            <a:ext cx="2769236" cy="2564156"/>
          </a:xfrm>
          <a:prstGeom prst="rect">
            <a:avLst/>
          </a:prstGeom>
          <a:noFill/>
          <a:ln>
            <a:noFill/>
          </a:ln>
        </p:spPr>
      </p:pic>
      <p:pic>
        <p:nvPicPr>
          <p:cNvPr id="4" name="Afbeelding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82129" y="2874781"/>
            <a:ext cx="5194299" cy="292179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Tekstvak 4"/>
          <p:cNvSpPr txBox="1"/>
          <p:nvPr/>
        </p:nvSpPr>
        <p:spPr>
          <a:xfrm>
            <a:off x="1112157" y="6605339"/>
            <a:ext cx="6720992" cy="246221"/>
          </a:xfrm>
          <a:prstGeom prst="rect">
            <a:avLst/>
          </a:prstGeom>
          <a:noFill/>
        </p:spPr>
        <p:txBody>
          <a:bodyPr wrap="square" rtlCol="0">
            <a:spAutoFit/>
          </a:bodyPr>
          <a:lstStyle/>
          <a:p>
            <a:pPr algn="l"/>
            <a:r>
              <a:rPr lang="nl-NL" sz="1000" dirty="0"/>
              <a:t>Deze presentatie kan u vinden op </a:t>
            </a:r>
            <a:r>
              <a:rPr lang="nl-NL" sz="1000" u="sng" dirty="0">
                <a:solidFill>
                  <a:schemeClr val="accent5"/>
                </a:solidFill>
                <a:hlinkClick r:id="rId7"/>
              </a:rPr>
              <a:t>www.psychcom-research.be/pesten </a:t>
            </a:r>
            <a:r>
              <a:rPr lang="nl-NL" sz="1000" u="sng" dirty="0" err="1">
                <a:solidFill>
                  <a:schemeClr val="accent5"/>
                </a:solidFill>
                <a:hlinkClick r:id="rId7"/>
              </a:rPr>
              <a:t>referentieel</a:t>
            </a:r>
            <a:r>
              <a:rPr lang="nl-NL" sz="1000" u="sng" dirty="0">
                <a:solidFill>
                  <a:schemeClr val="accent5"/>
                </a:solidFill>
                <a:hlinkClick r:id="rId7"/>
              </a:rPr>
              <a:t> benaderd.pptx</a:t>
            </a:r>
            <a:r>
              <a:rPr lang="nl-NL" sz="1000" u="sng" dirty="0">
                <a:solidFill>
                  <a:schemeClr val="accent5"/>
                </a:solidFill>
              </a:rPr>
              <a:t>  </a:t>
            </a:r>
            <a:endParaRPr lang="nl-BE" sz="1000" u="sng" dirty="0">
              <a:solidFill>
                <a:schemeClr val="accent5"/>
              </a:solidFill>
            </a:endParaRPr>
          </a:p>
        </p:txBody>
      </p:sp>
      <p:sp>
        <p:nvSpPr>
          <p:cNvPr id="7" name="Tekstvak 6"/>
          <p:cNvSpPr txBox="1"/>
          <p:nvPr/>
        </p:nvSpPr>
        <p:spPr>
          <a:xfrm>
            <a:off x="1112157" y="6125241"/>
            <a:ext cx="3676006" cy="253916"/>
          </a:xfrm>
          <a:prstGeom prst="rect">
            <a:avLst/>
          </a:prstGeom>
          <a:noFill/>
        </p:spPr>
        <p:txBody>
          <a:bodyPr wrap="none" rtlCol="0">
            <a:spAutoFit/>
          </a:bodyPr>
          <a:lstStyle/>
          <a:p>
            <a:r>
              <a:rPr lang="nl-BE" sz="1050" i="1" dirty="0"/>
              <a:t>Met bijzondere dank aan Roger Boonen en Frank </a:t>
            </a:r>
            <a:r>
              <a:rPr lang="nl-BE" sz="1050" i="1" dirty="0" err="1"/>
              <a:t>Compère</a:t>
            </a:r>
            <a:endParaRPr lang="nl-BE" sz="1050" i="1" dirty="0"/>
          </a:p>
        </p:txBody>
      </p:sp>
      <p:sp>
        <p:nvSpPr>
          <p:cNvPr id="8" name="Tekstvak 7"/>
          <p:cNvSpPr txBox="1"/>
          <p:nvPr/>
        </p:nvSpPr>
        <p:spPr>
          <a:xfrm>
            <a:off x="6640961" y="6611779"/>
            <a:ext cx="1306768" cy="246221"/>
          </a:xfrm>
          <a:prstGeom prst="rect">
            <a:avLst/>
          </a:prstGeom>
          <a:noFill/>
        </p:spPr>
        <p:txBody>
          <a:bodyPr wrap="none" rtlCol="0">
            <a:spAutoFit/>
          </a:bodyPr>
          <a:lstStyle/>
          <a:p>
            <a:r>
              <a:rPr lang="nl-BE" sz="1000" dirty="0"/>
              <a:t>of met extensie </a:t>
            </a:r>
            <a:r>
              <a:rPr lang="nl-BE" sz="1000" dirty="0">
                <a:hlinkClick r:id="rId8"/>
              </a:rPr>
              <a:t>.pdf</a:t>
            </a:r>
            <a:endParaRPr lang="nl-BE" sz="1000" dirty="0"/>
          </a:p>
        </p:txBody>
      </p:sp>
      <p:sp>
        <p:nvSpPr>
          <p:cNvPr id="9" name="Tekstvak 8"/>
          <p:cNvSpPr txBox="1"/>
          <p:nvPr/>
        </p:nvSpPr>
        <p:spPr>
          <a:xfrm>
            <a:off x="7056335" y="921091"/>
            <a:ext cx="2831522" cy="1015663"/>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l"/>
            <a:r>
              <a:rPr lang="nl-NL" sz="1200" b="0" i="0">
                <a:solidFill>
                  <a:srgbClr val="333333"/>
                </a:solidFill>
                <a:effectLst/>
                <a:latin typeface="Helvetica Neue"/>
              </a:rPr>
              <a:t>“</a:t>
            </a:r>
            <a:r>
              <a:rPr lang="nl-BE" sz="1200" b="0" i="0">
                <a:solidFill>
                  <a:srgbClr val="333333"/>
                </a:solidFill>
                <a:effectLst/>
                <a:latin typeface="Helvetica Neue"/>
              </a:rPr>
              <a:t>What’s the p</a:t>
            </a:r>
            <a:r>
              <a:rPr lang="nl-NL" sz="1200" b="0" i="0">
                <a:solidFill>
                  <a:srgbClr val="333333"/>
                </a:solidFill>
                <a:effectLst/>
                <a:latin typeface="Helvetica Neue"/>
              </a:rPr>
              <a:t> </a:t>
            </a:r>
            <a:r>
              <a:rPr lang="nl-BE" sz="1200" b="0" i="0">
                <a:solidFill>
                  <a:srgbClr val="333333"/>
                </a:solidFill>
                <a:effectLst/>
                <a:latin typeface="Helvetica Neue"/>
              </a:rPr>
              <a:t>r</a:t>
            </a:r>
            <a:r>
              <a:rPr lang="nl-NL" sz="1200" b="0" i="0">
                <a:solidFill>
                  <a:srgbClr val="333333"/>
                </a:solidFill>
                <a:effectLst/>
                <a:latin typeface="Helvetica Neue"/>
              </a:rPr>
              <a:t> e s s u r e?</a:t>
            </a:r>
            <a:br>
              <a:rPr lang="nl-BE" sz="1200"/>
            </a:br>
            <a:r>
              <a:rPr lang="nl-BE" sz="1200" b="0" i="0">
                <a:solidFill>
                  <a:srgbClr val="333333"/>
                </a:solidFill>
                <a:effectLst/>
                <a:latin typeface="Helvetica Neue"/>
              </a:rPr>
              <a:t>You will grow, you will know in the end</a:t>
            </a:r>
            <a:br>
              <a:rPr lang="nl-BE" sz="1200"/>
            </a:br>
            <a:r>
              <a:rPr lang="nl-BE" sz="1200" b="0" i="0">
                <a:solidFill>
                  <a:srgbClr val="333333"/>
                </a:solidFill>
                <a:effectLst/>
                <a:latin typeface="Helvetica Neue"/>
              </a:rPr>
              <a:t>That this is fiction</a:t>
            </a:r>
            <a:br>
              <a:rPr lang="nl-BE" sz="1200"/>
            </a:br>
            <a:r>
              <a:rPr lang="nl-BE" sz="1200" b="0" i="0">
                <a:solidFill>
                  <a:srgbClr val="333333"/>
                </a:solidFill>
                <a:effectLst/>
                <a:latin typeface="Helvetica Neue"/>
              </a:rPr>
              <a:t>It’s in your mind, live your life instead</a:t>
            </a:r>
            <a:r>
              <a:rPr lang="nl-NL" sz="1200">
                <a:solidFill>
                  <a:srgbClr val="333333"/>
                </a:solidFill>
                <a:latin typeface="Helvetica Neue"/>
              </a:rPr>
              <a:t>”</a:t>
            </a:r>
            <a:endParaRPr lang="nl-NL" sz="1200" b="0" i="0">
              <a:solidFill>
                <a:srgbClr val="333333"/>
              </a:solidFill>
              <a:effectLst/>
              <a:latin typeface="Helvetica Neue"/>
            </a:endParaRPr>
          </a:p>
          <a:p>
            <a:pPr algn="l"/>
            <a:r>
              <a:rPr lang="nl-NL" sz="1200"/>
              <a:t>L a u r a   T e s o r o</a:t>
            </a:r>
            <a:endParaRPr lang="nl-BE" sz="1200"/>
          </a:p>
        </p:txBody>
      </p:sp>
    </p:spTree>
    <p:extLst>
      <p:ext uri="{BB962C8B-B14F-4D97-AF65-F5344CB8AC3E}">
        <p14:creationId xmlns:p14="http://schemas.microsoft.com/office/powerpoint/2010/main" val="22957753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Korte voorstelling van mezelf</a:t>
            </a:r>
          </a:p>
        </p:txBody>
      </p:sp>
      <p:sp>
        <p:nvSpPr>
          <p:cNvPr id="3" name="Tijdelijke aanduiding voor inhoud 2"/>
          <p:cNvSpPr>
            <a:spLocks noGrp="1"/>
          </p:cNvSpPr>
          <p:nvPr>
            <p:ph idx="1"/>
          </p:nvPr>
        </p:nvSpPr>
        <p:spPr>
          <a:xfrm>
            <a:off x="838199" y="1825624"/>
            <a:ext cx="5204223" cy="4447761"/>
          </a:xfrm>
        </p:spPr>
        <p:txBody>
          <a:bodyPr>
            <a:normAutofit fontScale="55000" lnSpcReduction="20000"/>
          </a:bodyPr>
          <a:lstStyle/>
          <a:p>
            <a:r>
              <a:rPr lang="nl-BE" b="1" dirty="0">
                <a:solidFill>
                  <a:schemeClr val="tx1">
                    <a:lumMod val="95000"/>
                    <a:lumOff val="5000"/>
                  </a:schemeClr>
                </a:solidFill>
              </a:rPr>
              <a:t>Jo Franck</a:t>
            </a:r>
            <a:endParaRPr lang="nl-BE" dirty="0">
              <a:solidFill>
                <a:schemeClr val="tx1">
                  <a:lumMod val="95000"/>
                  <a:lumOff val="5000"/>
                </a:schemeClr>
              </a:solidFill>
            </a:endParaRPr>
          </a:p>
          <a:p>
            <a:r>
              <a:rPr lang="nl-BE" dirty="0">
                <a:solidFill>
                  <a:schemeClr val="tx1">
                    <a:lumMod val="95000"/>
                    <a:lumOff val="5000"/>
                  </a:schemeClr>
                </a:solidFill>
              </a:rPr>
              <a:t>Psycholoog</a:t>
            </a:r>
          </a:p>
          <a:p>
            <a:r>
              <a:rPr lang="nl-BE" dirty="0">
                <a:solidFill>
                  <a:schemeClr val="tx1">
                    <a:lumMod val="95000"/>
                    <a:lumOff val="5000"/>
                  </a:schemeClr>
                </a:solidFill>
              </a:rPr>
              <a:t>Ere-Lector Sociaal-Agogisch Werk </a:t>
            </a:r>
            <a:r>
              <a:rPr lang="nl-BE" dirty="0" err="1">
                <a:solidFill>
                  <a:schemeClr val="tx1">
                    <a:lumMod val="95000"/>
                    <a:lumOff val="5000"/>
                  </a:schemeClr>
                </a:solidFill>
              </a:rPr>
              <a:t>Artesis</a:t>
            </a:r>
            <a:r>
              <a:rPr lang="nl-BE" dirty="0">
                <a:solidFill>
                  <a:schemeClr val="tx1">
                    <a:lumMod val="95000"/>
                    <a:lumOff val="5000"/>
                  </a:schemeClr>
                </a:solidFill>
              </a:rPr>
              <a:t> </a:t>
            </a:r>
            <a:r>
              <a:rPr lang="nl-BE" dirty="0" err="1">
                <a:solidFill>
                  <a:schemeClr val="tx1">
                    <a:lumMod val="95000"/>
                    <a:lumOff val="5000"/>
                  </a:schemeClr>
                </a:solidFill>
              </a:rPr>
              <a:t>Plantijnhogeschool</a:t>
            </a:r>
            <a:r>
              <a:rPr lang="nl-BE" dirty="0">
                <a:solidFill>
                  <a:schemeClr val="tx1">
                    <a:lumMod val="95000"/>
                    <a:lumOff val="5000"/>
                  </a:schemeClr>
                </a:solidFill>
              </a:rPr>
              <a:t> Antwerpen</a:t>
            </a:r>
          </a:p>
          <a:p>
            <a:r>
              <a:rPr lang="nl-BE" dirty="0">
                <a:solidFill>
                  <a:schemeClr val="tx1">
                    <a:lumMod val="95000"/>
                    <a:lumOff val="5000"/>
                  </a:schemeClr>
                </a:solidFill>
              </a:rPr>
              <a:t>Redactieraadslid </a:t>
            </a:r>
            <a:r>
              <a:rPr lang="nl-BE" dirty="0" err="1">
                <a:solidFill>
                  <a:schemeClr val="tx1">
                    <a:lumMod val="95000"/>
                    <a:lumOff val="5000"/>
                  </a:schemeClr>
                </a:solidFill>
              </a:rPr>
              <a:t>Sozio</a:t>
            </a:r>
            <a:r>
              <a:rPr lang="nl-BE" dirty="0">
                <a:solidFill>
                  <a:schemeClr val="tx1">
                    <a:lumMod val="95000"/>
                    <a:lumOff val="5000"/>
                  </a:schemeClr>
                </a:solidFill>
              </a:rPr>
              <a:t> Vlaams-Nederlands Vakblad voor Sociale en Pedagogische Beroepen</a:t>
            </a:r>
          </a:p>
          <a:p>
            <a:r>
              <a:rPr lang="nl-BE" dirty="0">
                <a:solidFill>
                  <a:schemeClr val="tx1">
                    <a:lumMod val="95000"/>
                    <a:lumOff val="5000"/>
                  </a:schemeClr>
                </a:solidFill>
              </a:rPr>
              <a:t>Hoofdredacteur E-Magazine Ontwikkeling &amp; Begeleiding op </a:t>
            </a:r>
            <a:r>
              <a:rPr lang="nl-BE" dirty="0">
                <a:solidFill>
                  <a:schemeClr val="tx1">
                    <a:lumMod val="95000"/>
                    <a:lumOff val="5000"/>
                  </a:schemeClr>
                </a:solidFill>
                <a:hlinkClick r:id="rId2"/>
              </a:rPr>
              <a:t>www.opvoeding.be</a:t>
            </a:r>
            <a:r>
              <a:rPr lang="nl-BE" dirty="0">
                <a:solidFill>
                  <a:schemeClr val="tx1">
                    <a:lumMod val="95000"/>
                    <a:lumOff val="5000"/>
                  </a:schemeClr>
                </a:solidFill>
              </a:rPr>
              <a:t> </a:t>
            </a:r>
            <a:r>
              <a:rPr lang="nl-BE" sz="1500" i="1" dirty="0">
                <a:solidFill>
                  <a:schemeClr val="tx1">
                    <a:lumMod val="95000"/>
                    <a:lumOff val="5000"/>
                  </a:schemeClr>
                </a:solidFill>
              </a:rPr>
              <a:t>(kiezen voor openen met Internet Explorer vanuit </a:t>
            </a:r>
            <a:r>
              <a:rPr lang="nl-BE" sz="1500" i="1" dirty="0" err="1">
                <a:solidFill>
                  <a:schemeClr val="tx1">
                    <a:lumMod val="95000"/>
                    <a:lumOff val="5000"/>
                  </a:schemeClr>
                </a:solidFill>
              </a:rPr>
              <a:t>Powerpoint-presentatie</a:t>
            </a:r>
            <a:r>
              <a:rPr lang="nl-BE" sz="1500" i="1" dirty="0">
                <a:solidFill>
                  <a:schemeClr val="tx1">
                    <a:lumMod val="95000"/>
                    <a:lumOff val="5000"/>
                  </a:schemeClr>
                </a:solidFill>
              </a:rPr>
              <a:t>)</a:t>
            </a:r>
          </a:p>
          <a:p>
            <a:r>
              <a:rPr lang="nl-BE" dirty="0">
                <a:solidFill>
                  <a:schemeClr val="tx1">
                    <a:lumMod val="95000"/>
                    <a:lumOff val="5000"/>
                  </a:schemeClr>
                </a:solidFill>
              </a:rPr>
              <a:t>Auteur CD-ROM Pesten voorkomen kan je leren! Uitgave Jeugd &amp; Vrede</a:t>
            </a:r>
            <a:endParaRPr lang="nl-NL" dirty="0">
              <a:solidFill>
                <a:schemeClr val="tx1">
                  <a:lumMod val="95000"/>
                  <a:lumOff val="5000"/>
                </a:schemeClr>
              </a:solidFill>
            </a:endParaRPr>
          </a:p>
          <a:p>
            <a:r>
              <a:rPr lang="nl-BE" dirty="0">
                <a:solidFill>
                  <a:srgbClr val="3B3026"/>
                </a:solidFill>
              </a:rPr>
              <a:t>Auteur van ons onder meer 'Hoe zeg ik je het? Voor een eigen communicatie-cultuur', 'Oog voor jezelf en de ander!' over sociaal-emotionele vaardigheidsontwikkeling, 'Probleembenadering </a:t>
            </a:r>
            <a:r>
              <a:rPr lang="nl-BE">
                <a:solidFill>
                  <a:srgbClr val="3B3026"/>
                </a:solidFill>
              </a:rPr>
              <a:t>in schoolverband‘</a:t>
            </a:r>
            <a:r>
              <a:rPr lang="nl-NL">
                <a:solidFill>
                  <a:srgbClr val="3B3026"/>
                </a:solidFill>
              </a:rPr>
              <a:t> en</a:t>
            </a:r>
            <a:r>
              <a:rPr lang="nl-BE">
                <a:solidFill>
                  <a:srgbClr val="3B3026"/>
                </a:solidFill>
              </a:rPr>
              <a:t> ‘Referentieel </a:t>
            </a:r>
            <a:r>
              <a:rPr lang="nl-BE" dirty="0" err="1">
                <a:solidFill>
                  <a:srgbClr val="3B3026"/>
                </a:solidFill>
              </a:rPr>
              <a:t>schemadenken</a:t>
            </a:r>
            <a:r>
              <a:rPr lang="nl-BE" dirty="0">
                <a:solidFill>
                  <a:srgbClr val="3B3026"/>
                </a:solidFill>
              </a:rPr>
              <a:t> </a:t>
            </a:r>
            <a:r>
              <a:rPr lang="nl-BE">
                <a:solidFill>
                  <a:srgbClr val="3B3026"/>
                </a:solidFill>
              </a:rPr>
              <a:t>en –handelen </a:t>
            </a:r>
            <a:r>
              <a:rPr lang="nl-BE" dirty="0">
                <a:solidFill>
                  <a:srgbClr val="3B3026"/>
                </a:solidFill>
              </a:rPr>
              <a:t>voor de opvoedingspraktijk‘</a:t>
            </a:r>
            <a:endParaRPr lang="nl-NL" dirty="0">
              <a:solidFill>
                <a:srgbClr val="3B3026"/>
              </a:solidFill>
            </a:endParaRPr>
          </a:p>
          <a:p>
            <a:r>
              <a:rPr lang="nl-BE" dirty="0">
                <a:solidFill>
                  <a:schemeClr val="tx1">
                    <a:lumMod val="95000"/>
                    <a:lumOff val="5000"/>
                  </a:schemeClr>
                </a:solidFill>
              </a:rPr>
              <a:t>Coaching Sociaal-Emotionele Begeleiding o.m. pestproblematiek, opvoedingsondersteuning</a:t>
            </a:r>
          </a:p>
          <a:p>
            <a:r>
              <a:rPr lang="nl-BE" dirty="0">
                <a:solidFill>
                  <a:schemeClr val="tx1">
                    <a:lumMod val="95000"/>
                    <a:lumOff val="5000"/>
                  </a:schemeClr>
                </a:solidFill>
              </a:rPr>
              <a:t>Jurylid van de jaarlijks toegekende ‘De-pesten-dat-kan-niet-prijs!’</a:t>
            </a:r>
          </a:p>
          <a:p>
            <a:r>
              <a:rPr lang="nl-BE" u="sng">
                <a:solidFill>
                  <a:schemeClr val="tx1">
                    <a:lumMod val="95000"/>
                    <a:lumOff val="5000"/>
                  </a:schemeClr>
                </a:solidFill>
                <a:hlinkClick r:id="rId3"/>
              </a:rPr>
              <a:t>Jo.franck@opvoeding.be</a:t>
            </a:r>
            <a:endParaRPr lang="nl-BE" dirty="0">
              <a:solidFill>
                <a:schemeClr val="tx1">
                  <a:lumMod val="95000"/>
                  <a:lumOff val="5000"/>
                </a:schemeClr>
              </a:solidFill>
            </a:endParaRPr>
          </a:p>
          <a:p>
            <a:endParaRPr lang="nl-NL" dirty="0"/>
          </a:p>
          <a:p>
            <a:endParaRPr lang="nl-NL" dirty="0"/>
          </a:p>
        </p:txBody>
      </p:sp>
      <p:pic>
        <p:nvPicPr>
          <p:cNvPr id="8" name="Afbeelding 7"/>
          <p:cNvPicPr>
            <a:picLocks noChangeAspect="1"/>
          </p:cNvPicPr>
          <p:nvPr/>
        </p:nvPicPr>
        <p:blipFill rotWithShape="1">
          <a:blip r:embed="rId4" cstate="print">
            <a:extLst>
              <a:ext uri="{28A0092B-C50C-407E-A947-70E740481C1C}">
                <a14:useLocalDpi xmlns:a14="http://schemas.microsoft.com/office/drawing/2010/main" val="0"/>
              </a:ext>
            </a:extLst>
          </a:blip>
          <a:srcRect l="47669"/>
          <a:stretch/>
        </p:blipFill>
        <p:spPr>
          <a:xfrm>
            <a:off x="10186736" y="1464087"/>
            <a:ext cx="1645687" cy="2052393"/>
          </a:xfrm>
          <a:prstGeom prst="rect">
            <a:avLst/>
          </a:prstGeom>
          <a:ln>
            <a:solidFill>
              <a:srgbClr val="DD462F"/>
            </a:solidFill>
          </a:ln>
        </p:spPr>
      </p:pic>
      <p:pic>
        <p:nvPicPr>
          <p:cNvPr id="9" name="Afbeelding 8"/>
          <p:cNvPicPr>
            <a:picLocks noChangeAspect="1"/>
          </p:cNvPicPr>
          <p:nvPr/>
        </p:nvPicPr>
        <p:blipFill rotWithShape="1">
          <a:blip r:embed="rId5" cstate="print">
            <a:extLst>
              <a:ext uri="{28A0092B-C50C-407E-A947-70E740481C1C}">
                <a14:useLocalDpi xmlns:a14="http://schemas.microsoft.com/office/drawing/2010/main" val="0"/>
              </a:ext>
            </a:extLst>
          </a:blip>
          <a:srcRect l="4755" r="3857"/>
          <a:stretch/>
        </p:blipFill>
        <p:spPr>
          <a:xfrm>
            <a:off x="10034337" y="4707084"/>
            <a:ext cx="1814431" cy="2078726"/>
          </a:xfrm>
          <a:prstGeom prst="rect">
            <a:avLst/>
          </a:prstGeom>
          <a:ln>
            <a:solidFill>
              <a:srgbClr val="DD462F"/>
            </a:solidFill>
          </a:ln>
        </p:spPr>
      </p:pic>
      <p:pic>
        <p:nvPicPr>
          <p:cNvPr id="10" name="Afbeelding 9"/>
          <p:cNvPicPr>
            <a:picLocks noChangeAspect="1"/>
          </p:cNvPicPr>
          <p:nvPr/>
        </p:nvPicPr>
        <p:blipFill rotWithShape="1">
          <a:blip r:embed="rId6">
            <a:extLst>
              <a:ext uri="{28A0092B-C50C-407E-A947-70E740481C1C}">
                <a14:useLocalDpi xmlns:a14="http://schemas.microsoft.com/office/drawing/2010/main" val="0"/>
              </a:ext>
            </a:extLst>
          </a:blip>
          <a:srcRect l="23920" t="-1" r="16745" b="37348"/>
          <a:stretch/>
        </p:blipFill>
        <p:spPr>
          <a:xfrm>
            <a:off x="6801351" y="4718644"/>
            <a:ext cx="3064042" cy="2055605"/>
          </a:xfrm>
          <a:prstGeom prst="rect">
            <a:avLst/>
          </a:prstGeom>
          <a:ln>
            <a:solidFill>
              <a:srgbClr val="DD462F"/>
            </a:solidFill>
          </a:ln>
        </p:spPr>
      </p:pic>
      <p:pic>
        <p:nvPicPr>
          <p:cNvPr id="11" name="Afbeelding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01350" y="1464087"/>
            <a:ext cx="1428750" cy="2028825"/>
          </a:xfrm>
          <a:prstGeom prst="rect">
            <a:avLst/>
          </a:prstGeom>
          <a:ln>
            <a:solidFill>
              <a:srgbClr val="DD462F"/>
            </a:solidFill>
          </a:ln>
        </p:spPr>
      </p:pic>
      <p:pic>
        <p:nvPicPr>
          <p:cNvPr id="12" name="Afbeelding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7778419" y="2573757"/>
            <a:ext cx="1109904" cy="3064043"/>
          </a:xfrm>
          <a:prstGeom prst="rect">
            <a:avLst/>
          </a:prstGeom>
          <a:ln>
            <a:solidFill>
              <a:srgbClr val="DD462F"/>
            </a:solidFill>
          </a:ln>
        </p:spPr>
      </p:pic>
      <p:pic>
        <p:nvPicPr>
          <p:cNvPr id="13" name="Afbeelding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34337" y="3576648"/>
            <a:ext cx="1814431" cy="1084084"/>
          </a:xfrm>
          <a:prstGeom prst="rect">
            <a:avLst/>
          </a:prstGeom>
          <a:ln>
            <a:solidFill>
              <a:srgbClr val="DD462F"/>
            </a:solidFill>
          </a:ln>
        </p:spPr>
      </p:pic>
    </p:spTree>
    <p:extLst>
      <p:ext uri="{BB962C8B-B14F-4D97-AF65-F5344CB8AC3E}">
        <p14:creationId xmlns:p14="http://schemas.microsoft.com/office/powerpoint/2010/main" val="20907338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07458" y="-509764"/>
            <a:ext cx="10749367" cy="1208868"/>
          </a:xfrm>
        </p:spPr>
        <p:txBody>
          <a:bodyPr/>
          <a:lstStyle/>
          <a:p>
            <a:r>
              <a:rPr lang="nl-NL"/>
              <a:t>Aan waarde verliezen, aan waarde winnen</a:t>
            </a:r>
            <a:endParaRPr lang="nl-BE"/>
          </a:p>
        </p:txBody>
      </p:sp>
      <p:sp>
        <p:nvSpPr>
          <p:cNvPr id="3" name="Tijdelijke aanduiding voor inhoud 2"/>
          <p:cNvSpPr>
            <a:spLocks noGrp="1"/>
          </p:cNvSpPr>
          <p:nvPr>
            <p:ph idx="1"/>
          </p:nvPr>
        </p:nvSpPr>
        <p:spPr>
          <a:xfrm>
            <a:off x="626020" y="1439970"/>
            <a:ext cx="4167753" cy="3328058"/>
          </a:xfrm>
          <a:solidFill>
            <a:schemeClr val="accent4">
              <a:lumMod val="75000"/>
              <a:lumOff val="25000"/>
            </a:schemeClr>
          </a:solidFill>
        </p:spPr>
        <p:txBody>
          <a:bodyPr/>
          <a:lstStyle/>
          <a:p>
            <a:r>
              <a:rPr lang="nl-NL"/>
              <a:t>Essentieel is dat het bij pesten gaat om een ontwaarden van het pestslachtoffer,</a:t>
            </a:r>
          </a:p>
          <a:p>
            <a:r>
              <a:rPr lang="nl-NL"/>
              <a:t>Dit terwijl de pester hierbij aan waarde wint.</a:t>
            </a:r>
          </a:p>
          <a:p>
            <a:r>
              <a:rPr lang="nl-NL"/>
              <a:t>Dit vormt een circulair proces : het verliezen aan waarde levert een winnen aan waarde op, en omgekeerd het winnen aan waarde heeft een verliezen aan waarde tot gevolg.</a:t>
            </a:r>
          </a:p>
        </p:txBody>
      </p:sp>
      <p:sp>
        <p:nvSpPr>
          <p:cNvPr id="6" name="Tekstvak 5"/>
          <p:cNvSpPr txBox="1"/>
          <p:nvPr/>
        </p:nvSpPr>
        <p:spPr>
          <a:xfrm>
            <a:off x="5244653" y="3400833"/>
            <a:ext cx="1828800" cy="1477328"/>
          </a:xfrm>
          <a:prstGeom prst="rect">
            <a:avLst/>
          </a:prstGeom>
          <a:noFill/>
        </p:spPr>
        <p:txBody>
          <a:bodyPr wrap="square" rtlCol="0">
            <a:spAutoFit/>
          </a:bodyPr>
          <a:lstStyle/>
          <a:p>
            <a:pPr algn="l"/>
            <a:r>
              <a:rPr lang="nl-NL"/>
              <a:t>Ontwaarden of</a:t>
            </a:r>
          </a:p>
          <a:p>
            <a:pPr algn="l"/>
            <a:r>
              <a:rPr lang="nl-NL"/>
              <a:t>Verlies aan waarde,</a:t>
            </a:r>
          </a:p>
          <a:p>
            <a:pPr algn="l"/>
            <a:r>
              <a:rPr lang="nl-NL"/>
              <a:t>persoonlijk en</a:t>
            </a:r>
          </a:p>
          <a:p>
            <a:pPr algn="l"/>
            <a:r>
              <a:rPr lang="nl-NL"/>
              <a:t>sociaal</a:t>
            </a:r>
            <a:endParaRPr lang="nl-BE"/>
          </a:p>
        </p:txBody>
      </p:sp>
      <p:sp>
        <p:nvSpPr>
          <p:cNvPr id="10" name="Tekstvak 9"/>
          <p:cNvSpPr txBox="1"/>
          <p:nvPr/>
        </p:nvSpPr>
        <p:spPr>
          <a:xfrm>
            <a:off x="8341346" y="3401129"/>
            <a:ext cx="1828800" cy="1200329"/>
          </a:xfrm>
          <a:prstGeom prst="rect">
            <a:avLst/>
          </a:prstGeom>
          <a:noFill/>
        </p:spPr>
        <p:txBody>
          <a:bodyPr wrap="square" rtlCol="0">
            <a:spAutoFit/>
          </a:bodyPr>
          <a:lstStyle/>
          <a:p>
            <a:pPr algn="l"/>
            <a:r>
              <a:rPr lang="nl-NL"/>
              <a:t>Winnen aan</a:t>
            </a:r>
          </a:p>
          <a:p>
            <a:pPr algn="l"/>
            <a:r>
              <a:rPr lang="nl-NL"/>
              <a:t>waarde, persoonlijk en</a:t>
            </a:r>
          </a:p>
          <a:p>
            <a:pPr algn="l"/>
            <a:r>
              <a:rPr lang="nl-NL"/>
              <a:t>sociaal</a:t>
            </a:r>
            <a:endParaRPr lang="nl-BE"/>
          </a:p>
        </p:txBody>
      </p:sp>
      <p:sp>
        <p:nvSpPr>
          <p:cNvPr id="13" name="Gekromde pijl-omlaag 12"/>
          <p:cNvSpPr/>
          <p:nvPr/>
        </p:nvSpPr>
        <p:spPr>
          <a:xfrm>
            <a:off x="6357079" y="1825625"/>
            <a:ext cx="2432304" cy="146304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14" name="Gekromde pijl-omlaag 13"/>
          <p:cNvSpPr/>
          <p:nvPr/>
        </p:nvSpPr>
        <p:spPr>
          <a:xfrm flipH="1" flipV="1">
            <a:off x="6159053" y="4931910"/>
            <a:ext cx="2612571" cy="148667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cxnSp>
        <p:nvCxnSpPr>
          <p:cNvPr id="17" name="Gebogen verbindingslijn 16"/>
          <p:cNvCxnSpPr>
            <a:cxnSpLocks/>
          </p:cNvCxnSpPr>
          <p:nvPr/>
        </p:nvCxnSpPr>
        <p:spPr>
          <a:xfrm>
            <a:off x="9799739" y="3225097"/>
            <a:ext cx="1828800" cy="1828800"/>
          </a:xfrm>
          <a:prstGeom prst="bentConnector3">
            <a:avLst>
              <a:gd name="adj1" fmla="val 52976"/>
            </a:avLst>
          </a:prstGeom>
          <a:ln>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3" name="Tekstvak 32"/>
          <p:cNvSpPr txBox="1"/>
          <p:nvPr/>
        </p:nvSpPr>
        <p:spPr>
          <a:xfrm>
            <a:off x="9686869" y="2919333"/>
            <a:ext cx="1828800" cy="369332"/>
          </a:xfrm>
          <a:prstGeom prst="rect">
            <a:avLst/>
          </a:prstGeom>
          <a:noFill/>
        </p:spPr>
        <p:txBody>
          <a:bodyPr wrap="square" rtlCol="0">
            <a:spAutoFit/>
          </a:bodyPr>
          <a:lstStyle/>
          <a:p>
            <a:pPr algn="l"/>
            <a:r>
              <a:rPr lang="nl-NL"/>
              <a:t>Waardewinst</a:t>
            </a:r>
            <a:endParaRPr lang="nl-BE"/>
          </a:p>
        </p:txBody>
      </p:sp>
      <p:sp>
        <p:nvSpPr>
          <p:cNvPr id="34" name="Tekstvak 33"/>
          <p:cNvSpPr txBox="1"/>
          <p:nvPr/>
        </p:nvSpPr>
        <p:spPr>
          <a:xfrm>
            <a:off x="10242425" y="5153345"/>
            <a:ext cx="1828800" cy="369332"/>
          </a:xfrm>
          <a:prstGeom prst="rect">
            <a:avLst/>
          </a:prstGeom>
          <a:noFill/>
        </p:spPr>
        <p:txBody>
          <a:bodyPr wrap="square" rtlCol="0">
            <a:spAutoFit/>
          </a:bodyPr>
          <a:lstStyle/>
          <a:p>
            <a:pPr algn="l"/>
            <a:r>
              <a:rPr lang="nl-NL"/>
              <a:t>Waardeverlies</a:t>
            </a:r>
            <a:endParaRPr lang="nl-BE"/>
          </a:p>
        </p:txBody>
      </p:sp>
      <p:sp>
        <p:nvSpPr>
          <p:cNvPr id="36" name="Tekstvak 35"/>
          <p:cNvSpPr txBox="1"/>
          <p:nvPr/>
        </p:nvSpPr>
        <p:spPr>
          <a:xfrm>
            <a:off x="626020" y="4931910"/>
            <a:ext cx="4898927" cy="1754326"/>
          </a:xfrm>
          <a:prstGeom prst="rect">
            <a:avLst/>
          </a:prstGeom>
          <a:solidFill>
            <a:schemeClr val="accent6">
              <a:lumMod val="20000"/>
              <a:lumOff val="80000"/>
            </a:schemeClr>
          </a:solidFill>
        </p:spPr>
        <p:txBody>
          <a:bodyPr wrap="square" rtlCol="0">
            <a:spAutoFit/>
          </a:bodyPr>
          <a:lstStyle/>
          <a:p>
            <a:pPr algn="l"/>
            <a:r>
              <a:rPr lang="nl-NL"/>
              <a:t>Het gaat niet zozeer om macht over het slachtoffer omdat men die irrelevant vindt.</a:t>
            </a:r>
          </a:p>
          <a:p>
            <a:pPr algn="l"/>
            <a:endParaRPr lang="nl-NL"/>
          </a:p>
          <a:p>
            <a:pPr algn="l"/>
            <a:r>
              <a:rPr lang="nl-NL"/>
              <a:t>Het gaat veeleer om overwicht over de groep</a:t>
            </a:r>
          </a:p>
          <a:p>
            <a:pPr algn="l"/>
            <a:r>
              <a:rPr lang="nl-NL"/>
              <a:t>die men via het pesten naar zijn hand weet te zetten.</a:t>
            </a:r>
            <a:endParaRPr lang="nl-BE"/>
          </a:p>
        </p:txBody>
      </p:sp>
      <p:sp>
        <p:nvSpPr>
          <p:cNvPr id="4" name="Tekstvak 3"/>
          <p:cNvSpPr txBox="1"/>
          <p:nvPr/>
        </p:nvSpPr>
        <p:spPr>
          <a:xfrm>
            <a:off x="9686869" y="6159500"/>
            <a:ext cx="2622426" cy="646331"/>
          </a:xfrm>
          <a:prstGeom prst="rect">
            <a:avLst/>
          </a:prstGeom>
          <a:noFill/>
        </p:spPr>
        <p:txBody>
          <a:bodyPr wrap="square" rtlCol="0">
            <a:spAutoFit/>
          </a:bodyPr>
          <a:lstStyle/>
          <a:p>
            <a:pPr algn="l"/>
            <a:r>
              <a:rPr lang="nl-NL" sz="1200"/>
              <a:t>Ontwaarden wordt vaak gebruikt, maar levert doorgaans weinig invloed en medewerking op.</a:t>
            </a:r>
            <a:endParaRPr lang="nl-BE" sz="1200"/>
          </a:p>
        </p:txBody>
      </p:sp>
      <p:sp>
        <p:nvSpPr>
          <p:cNvPr id="7" name="Tekstvak 6"/>
          <p:cNvSpPr txBox="1"/>
          <p:nvPr/>
        </p:nvSpPr>
        <p:spPr>
          <a:xfrm>
            <a:off x="6357079" y="709481"/>
            <a:ext cx="5834921"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l"/>
            <a:r>
              <a:rPr lang="nl-NL"/>
              <a:t>Dreigen met verlies is vaak al voldoende, in het Frans noemt pesten intimidation</a:t>
            </a:r>
            <a:endParaRPr lang="nl-BE"/>
          </a:p>
        </p:txBody>
      </p:sp>
      <p:pic>
        <p:nvPicPr>
          <p:cNvPr id="5" name="Afbeelding 4"/>
          <p:cNvPicPr/>
          <p:nvPr/>
        </p:nvPicPr>
        <p:blipFill>
          <a:blip r:embed="rId2">
            <a:extLst>
              <a:ext uri="{28A0092B-C50C-407E-A947-70E740481C1C}">
                <a14:useLocalDpi xmlns:a14="http://schemas.microsoft.com/office/drawing/2010/main" val="0"/>
              </a:ext>
            </a:extLst>
          </a:blip>
          <a:srcRect/>
          <a:stretch>
            <a:fillRect/>
          </a:stretch>
        </p:blipFill>
        <p:spPr bwMode="auto">
          <a:xfrm>
            <a:off x="9799739" y="1082370"/>
            <a:ext cx="2258060" cy="1650365"/>
          </a:xfrm>
          <a:prstGeom prst="rect">
            <a:avLst/>
          </a:prstGeom>
          <a:noFill/>
          <a:ln>
            <a:noFill/>
          </a:ln>
        </p:spPr>
      </p:pic>
    </p:spTree>
    <p:extLst>
      <p:ext uri="{BB962C8B-B14F-4D97-AF65-F5344CB8AC3E}">
        <p14:creationId xmlns:p14="http://schemas.microsoft.com/office/powerpoint/2010/main" val="6738465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Hoe met iets of iemand lachen</a:t>
            </a:r>
            <a:endParaRPr lang="nl-BE"/>
          </a:p>
        </p:txBody>
      </p:sp>
      <p:sp>
        <p:nvSpPr>
          <p:cNvPr id="3" name="Tijdelijke aanduiding voor inhoud 2"/>
          <p:cNvSpPr>
            <a:spLocks noGrp="1"/>
          </p:cNvSpPr>
          <p:nvPr>
            <p:ph idx="1"/>
          </p:nvPr>
        </p:nvSpPr>
        <p:spPr>
          <a:xfrm>
            <a:off x="193467" y="1417461"/>
            <a:ext cx="4766551" cy="5349485"/>
          </a:xfrm>
        </p:spPr>
        <p:style>
          <a:lnRef idx="2">
            <a:schemeClr val="accent4">
              <a:shade val="50000"/>
            </a:schemeClr>
          </a:lnRef>
          <a:fillRef idx="1">
            <a:schemeClr val="accent4"/>
          </a:fillRef>
          <a:effectRef idx="0">
            <a:schemeClr val="accent4"/>
          </a:effectRef>
          <a:fontRef idx="minor">
            <a:schemeClr val="lt1"/>
          </a:fontRef>
        </p:style>
        <p:txBody>
          <a:bodyPr>
            <a:normAutofit fontScale="25000" lnSpcReduction="20000"/>
          </a:bodyPr>
          <a:lstStyle/>
          <a:p>
            <a:r>
              <a:rPr lang="nl-NL" sz="5600"/>
              <a:t>We hebben van alles en iedereen stilaan een ontwikkelde voorstelling of innerlijke representatie.</a:t>
            </a:r>
          </a:p>
          <a:p>
            <a:r>
              <a:rPr lang="nl-NL" sz="5600"/>
              <a:t>Die voorstelling kan positief of negatief zijn.</a:t>
            </a:r>
          </a:p>
          <a:p>
            <a:r>
              <a:rPr lang="nl-NL" sz="5600"/>
              <a:t>Lachwekkend is een situatie creëren vlak naast de ontstane representatie en die haar schendt, of vlak op de representatie en die haar bevestigt.</a:t>
            </a:r>
          </a:p>
          <a:p>
            <a:r>
              <a:rPr lang="nl-NL" sz="5600">
                <a:solidFill>
                  <a:srgbClr val="002060"/>
                </a:solidFill>
              </a:rPr>
              <a:t>Bijvoorbeeld, iemand heeft een spraakstoornis en leeftijdgenoten doen hem of haar na alsof geen spraakstoornis, of zetten net zijn of haar spraakstoornis dik in de verf.</a:t>
            </a:r>
          </a:p>
          <a:p>
            <a:r>
              <a:rPr lang="nl-NL" sz="5600">
                <a:solidFill>
                  <a:srgbClr val="002060"/>
                </a:solidFill>
              </a:rPr>
              <a:t>Bijvoorbeeld, iemand beweert sportief te zijn, maar we doen hem of haar struikelen of zetten zijn fietsband plat, of we hangen de extra sportieveling uit in zijn nabijheid.</a:t>
            </a:r>
          </a:p>
          <a:p>
            <a:r>
              <a:rPr lang="nl-NL" sz="5600"/>
              <a:t>Grappig is het plotse onverwachte, of net het verwachte dat je ziet aankomen.</a:t>
            </a:r>
          </a:p>
        </p:txBody>
      </p:sp>
      <p:pic>
        <p:nvPicPr>
          <p:cNvPr id="6" name="Afbeelding 5" descr="http://www.theparentingpath.com/laughing_boy.jpg"/>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9446744" y="248525"/>
            <a:ext cx="2515861" cy="2337872"/>
          </a:xfrm>
          <a:prstGeom prst="rect">
            <a:avLst/>
          </a:prstGeom>
          <a:noFill/>
          <a:ln>
            <a:noFill/>
          </a:ln>
        </p:spPr>
      </p:pic>
      <p:sp>
        <p:nvSpPr>
          <p:cNvPr id="8" name="Tekstvak 7"/>
          <p:cNvSpPr txBox="1"/>
          <p:nvPr/>
        </p:nvSpPr>
        <p:spPr>
          <a:xfrm>
            <a:off x="5979117" y="2470297"/>
            <a:ext cx="6096000" cy="4985980"/>
          </a:xfrm>
          <a:prstGeom prst="rect">
            <a:avLst/>
          </a:prstGeom>
          <a:noFill/>
        </p:spPr>
        <p:txBody>
          <a:bodyPr wrap="square">
            <a:spAutoFit/>
          </a:bodyPr>
          <a:lstStyle/>
          <a:p>
            <a:pPr algn="just">
              <a:lnSpc>
                <a:spcPct val="150000"/>
              </a:lnSpc>
              <a:spcAft>
                <a:spcPts val="0"/>
              </a:spcAft>
            </a:pPr>
            <a:r>
              <a:rPr lang="nl-NL" sz="1600">
                <a:latin typeface="Times New Roman" panose="02020603050405020304" pitchFamily="18" charset="0"/>
                <a:ea typeface="Times New Roman" panose="02020603050405020304" pitchFamily="18" charset="0"/>
              </a:rPr>
              <a:t>Met iets of iemand lachen</a:t>
            </a:r>
            <a:r>
              <a:rPr lang="nl-BE" sz="1600">
                <a:effectLst/>
                <a:latin typeface="Times New Roman" panose="02020603050405020304" pitchFamily="18" charset="0"/>
                <a:ea typeface="Times New Roman" panose="02020603050405020304" pitchFamily="18" charset="0"/>
              </a:rPr>
              <a:t> wordt snel een teken van onbegrip, van afstand, van vijandigheid of van elkaar niet mogen. Vrienden hebben bij plagen vat op elkaar en kunnen bij verzadiging elkaar bijsturen en doen ophouden. Geen vrienden, doen gemakkelijk pesterig of ervaren iets zo, hebben weinig of geen vat op elkaar en geraken snel verzadigd zonder het te kunnen doen ophouden.</a:t>
            </a:r>
          </a:p>
          <a:p>
            <a:pPr algn="just">
              <a:lnSpc>
                <a:spcPct val="150000"/>
              </a:lnSpc>
              <a:spcAft>
                <a:spcPts val="0"/>
              </a:spcAft>
            </a:pPr>
            <a:r>
              <a:rPr lang="nl-BE" sz="1600">
                <a:effectLst/>
                <a:latin typeface="Times New Roman" panose="02020603050405020304" pitchFamily="18" charset="0"/>
                <a:ea typeface="Times New Roman" panose="02020603050405020304" pitchFamily="18" charset="0"/>
              </a:rPr>
              <a:t> </a:t>
            </a:r>
          </a:p>
          <a:p>
            <a:pPr algn="just">
              <a:lnSpc>
                <a:spcPct val="150000"/>
              </a:lnSpc>
              <a:spcAft>
                <a:spcPts val="0"/>
              </a:spcAft>
            </a:pPr>
            <a:r>
              <a:rPr lang="nl-BE" sz="1600">
                <a:effectLst/>
                <a:latin typeface="Times New Roman" panose="02020603050405020304" pitchFamily="18" charset="0"/>
                <a:ea typeface="Times New Roman" panose="02020603050405020304" pitchFamily="18" charset="0"/>
              </a:rPr>
              <a:t>Lachen en uitgelachen worden liggen dan dicht bij elkaar. Een, omdat je zelf model staat, twee, omdat je gemakkelijk op elkaar reageert, drie, omdat je elkaar reden en recht hiertoe geeft, vier, omdat je aanstekelijk werkt, vijf, omdat er dan nog weinig anders overblijft. </a:t>
            </a:r>
          </a:p>
          <a:p>
            <a:pPr algn="just">
              <a:lnSpc>
                <a:spcPct val="150000"/>
              </a:lnSpc>
              <a:spcAft>
                <a:spcPts val="0"/>
              </a:spcAft>
            </a:pPr>
            <a:r>
              <a:rPr lang="nl-BE" sz="1800">
                <a:effectLst/>
                <a:latin typeface="Times New Roman" panose="02020603050405020304" pitchFamily="18" charset="0"/>
                <a:ea typeface="Times New Roman" panose="02020603050405020304" pitchFamily="18" charset="0"/>
              </a:rPr>
              <a:t> </a:t>
            </a:r>
          </a:p>
          <a:p>
            <a:pPr algn="just">
              <a:lnSpc>
                <a:spcPct val="150000"/>
              </a:lnSpc>
              <a:spcAft>
                <a:spcPts val="0"/>
              </a:spcAft>
            </a:pPr>
            <a:endParaRPr lang="nl-BE" sz="1800">
              <a:effectLst/>
              <a:latin typeface="Times New Roman" panose="02020603050405020304" pitchFamily="18" charset="0"/>
              <a:ea typeface="Times New Roman" panose="02020603050405020304" pitchFamily="18" charset="0"/>
            </a:endParaRPr>
          </a:p>
        </p:txBody>
      </p:sp>
      <p:sp>
        <p:nvSpPr>
          <p:cNvPr id="9" name="Kader 8"/>
          <p:cNvSpPr/>
          <p:nvPr/>
        </p:nvSpPr>
        <p:spPr>
          <a:xfrm>
            <a:off x="0" y="3751199"/>
            <a:ext cx="5334917" cy="2299258"/>
          </a:xfrm>
          <a:prstGeom prst="frame">
            <a:avLst>
              <a:gd name="adj1" fmla="val 4555"/>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nl-BE">
              <a:solidFill>
                <a:schemeClr val="tx1"/>
              </a:solidFill>
            </a:endParaRPr>
          </a:p>
        </p:txBody>
      </p:sp>
    </p:spTree>
    <p:extLst>
      <p:ext uri="{BB962C8B-B14F-4D97-AF65-F5344CB8AC3E}">
        <p14:creationId xmlns:p14="http://schemas.microsoft.com/office/powerpoint/2010/main" val="27959072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Pesters voelen zich niet goed in hun vel</a:t>
            </a:r>
            <a:br>
              <a:rPr lang="nl-NL"/>
            </a:br>
            <a:r>
              <a:rPr lang="nl-NL"/>
              <a:t>hebben te maken met zichzelf en hun omgeving</a:t>
            </a:r>
            <a:endParaRPr lang="nl-BE"/>
          </a:p>
        </p:txBody>
      </p:sp>
      <p:sp>
        <p:nvSpPr>
          <p:cNvPr id="3" name="Tijdelijke aanduiding voor inhoud 2"/>
          <p:cNvSpPr>
            <a:spLocks noGrp="1"/>
          </p:cNvSpPr>
          <p:nvPr>
            <p:ph idx="1"/>
          </p:nvPr>
        </p:nvSpPr>
        <p:spPr>
          <a:xfrm>
            <a:off x="1139649" y="1423989"/>
            <a:ext cx="11598728" cy="4351338"/>
          </a:xfrm>
        </p:spPr>
        <p:txBody>
          <a:bodyPr/>
          <a:lstStyle/>
          <a:p>
            <a:pPr marL="285750" indent="-285750">
              <a:buFont typeface="Arial" panose="020B0604020202020204" pitchFamily="34" charset="0"/>
              <a:buChar char="•"/>
            </a:pPr>
            <a:r>
              <a:rPr lang="nl-NL" dirty="0"/>
              <a:t>Hoe innerlijke spanningen overwinnen, bijvoorbeeld frustratie, verveling, onzekerheid, verdriet, ergernis, jaloezie,</a:t>
            </a:r>
          </a:p>
          <a:p>
            <a:pPr marL="285750" indent="-285750">
              <a:buFont typeface="Arial" panose="020B0604020202020204" pitchFamily="34" charset="0"/>
              <a:buChar char="•"/>
            </a:pPr>
            <a:r>
              <a:rPr lang="nl-NL" dirty="0"/>
              <a:t>Hoe me handhaven in de groep en aan status winnen, bijvoorbeeld onvoldoende steun ervaren </a:t>
            </a:r>
            <a:r>
              <a:rPr lang="nl-NL"/>
              <a:t>van vrienden,</a:t>
            </a:r>
            <a:endParaRPr lang="nl-NL" dirty="0"/>
          </a:p>
          <a:p>
            <a:pPr marL="285750" indent="-285750">
              <a:buFont typeface="Arial" panose="020B0604020202020204" pitchFamily="34" charset="0"/>
              <a:buChar char="•"/>
            </a:pPr>
            <a:r>
              <a:rPr lang="nl-NL" dirty="0"/>
              <a:t>Hoe me handhaven tegenover volwassenen, onder meer ouders, leerkrachten, bijvoorbeeld geen goede band</a:t>
            </a:r>
          </a:p>
          <a:p>
            <a:pPr marL="285750" indent="-285750">
              <a:buFont typeface="Arial" panose="020B0604020202020204" pitchFamily="34" charset="0"/>
              <a:buChar char="•"/>
            </a:pPr>
            <a:r>
              <a:rPr lang="nl-NL" dirty="0"/>
              <a:t>Hoe me handhaven in een omgeving die me niet ligt, bijvoorbeeld eentonig, hoge verwachtingen, te weinig structuur,</a:t>
            </a:r>
          </a:p>
          <a:p>
            <a:endParaRPr lang="nl-NL" dirty="0"/>
          </a:p>
        </p:txBody>
      </p:sp>
      <p:pic>
        <p:nvPicPr>
          <p:cNvPr id="4" name="Afbeelding 4"/>
          <p:cNvPicPr>
            <a:picLocks noChangeAspect="1"/>
          </p:cNvPicPr>
          <p:nvPr/>
        </p:nvPicPr>
        <p:blipFill rotWithShape="1">
          <a:blip r:embed="rId2" cstate="print">
            <a:extLst>
              <a:ext uri="{28A0092B-C50C-407E-A947-70E740481C1C}">
                <a14:useLocalDpi xmlns:a14="http://schemas.microsoft.com/office/drawing/2010/main" val="0"/>
              </a:ext>
            </a:extLst>
          </a:blip>
          <a:srcRect t="12500"/>
          <a:stretch/>
        </p:blipFill>
        <p:spPr>
          <a:xfrm>
            <a:off x="6585859" y="3892437"/>
            <a:ext cx="5324927" cy="262086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Tekstvak 5"/>
          <p:cNvSpPr txBox="1"/>
          <p:nvPr/>
        </p:nvSpPr>
        <p:spPr>
          <a:xfrm>
            <a:off x="1539561" y="4733784"/>
            <a:ext cx="4096063" cy="175432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br>
              <a:rPr lang="nl-BE"/>
            </a:br>
            <a:r>
              <a:rPr lang="nl-BE" b="1" i="1">
                <a:solidFill>
                  <a:srgbClr val="000000"/>
                </a:solidFill>
                <a:effectLst/>
                <a:latin typeface="Times New Roman" panose="02020603050405020304" pitchFamily="18" charset="0"/>
              </a:rPr>
              <a:t>Charlotte</a:t>
            </a:r>
            <a:endParaRPr lang="nl-NL" b="1" i="1">
              <a:solidFill>
                <a:srgbClr val="000000"/>
              </a:solidFill>
              <a:effectLst/>
              <a:latin typeface="Times New Roman" panose="02020603050405020304" pitchFamily="18" charset="0"/>
            </a:endParaRPr>
          </a:p>
          <a:p>
            <a:r>
              <a:rPr lang="nl-NL">
                <a:solidFill>
                  <a:srgbClr val="000000"/>
                </a:solidFill>
                <a:latin typeface="Times New Roman" panose="02020603050405020304" pitchFamily="18" charset="0"/>
              </a:rPr>
              <a:t>…</a:t>
            </a:r>
            <a:r>
              <a:rPr lang="nl-BE" b="0" i="0">
                <a:solidFill>
                  <a:srgbClr val="000000"/>
                </a:solidFill>
                <a:effectLst/>
                <a:latin typeface="Times New Roman" panose="02020603050405020304" pitchFamily="18" charset="0"/>
              </a:rPr>
              <a:t> pesters kunnen ook pesten omdat ze zich niet goed voelen in hun vel en zo de andere mensen ook willen laten voelen</a:t>
            </a:r>
            <a:r>
              <a:rPr lang="nl-NL" b="0" i="0">
                <a:solidFill>
                  <a:srgbClr val="000000"/>
                </a:solidFill>
                <a:effectLst/>
                <a:latin typeface="Times New Roman" panose="02020603050405020304" pitchFamily="18" charset="0"/>
              </a:rPr>
              <a:t>.</a:t>
            </a:r>
          </a:p>
          <a:p>
            <a:r>
              <a:rPr lang="nl-NL" i="1">
                <a:solidFill>
                  <a:srgbClr val="000000"/>
                </a:solidFill>
                <a:latin typeface="Times New Roman" panose="02020603050405020304" pitchFamily="18" charset="0"/>
              </a:rPr>
              <a:t>Ketnet forum</a:t>
            </a:r>
            <a:endParaRPr lang="nl-BE" b="0" i="1">
              <a:solidFill>
                <a:srgbClr val="000000"/>
              </a:solidFill>
              <a:effectLst/>
              <a:latin typeface="Times New Roman" panose="02020603050405020304" pitchFamily="18" charset="0"/>
            </a:endParaRPr>
          </a:p>
        </p:txBody>
      </p:sp>
      <p:pic>
        <p:nvPicPr>
          <p:cNvPr id="7" name="Afbeelding 6"/>
          <p:cNvPicPr>
            <a:picLocks noChangeAspect="1"/>
          </p:cNvPicPr>
          <p:nvPr/>
        </p:nvPicPr>
        <p:blipFill>
          <a:blip r:embed="rId3"/>
          <a:stretch>
            <a:fillRect/>
          </a:stretch>
        </p:blipFill>
        <p:spPr>
          <a:xfrm flipH="1">
            <a:off x="1768626" y="4061181"/>
            <a:ext cx="898071" cy="8980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kstvak 7"/>
          <p:cNvSpPr txBox="1"/>
          <p:nvPr/>
        </p:nvSpPr>
        <p:spPr>
          <a:xfrm>
            <a:off x="1428445" y="1729709"/>
            <a:ext cx="10113849" cy="954107"/>
          </a:xfrm>
          <a:prstGeom prst="rect">
            <a:avLst/>
          </a:prstGeom>
          <a:noFill/>
        </p:spPr>
        <p:txBody>
          <a:bodyPr wrap="square" rtlCol="0">
            <a:spAutoFit/>
          </a:bodyPr>
          <a:lstStyle/>
          <a:p>
            <a:pPr algn="l"/>
            <a:r>
              <a:rPr lang="nl-NL" sz="1600" dirty="0">
                <a:solidFill>
                  <a:schemeClr val="tx1">
                    <a:lumMod val="50000"/>
                    <a:lumOff val="50000"/>
                  </a:schemeClr>
                </a:solidFill>
              </a:rPr>
              <a:t>niet onderkennen en niet tonen van eigen emoties, gering eigenwaardegevoel, op </a:t>
            </a:r>
            <a:r>
              <a:rPr lang="nl-NL" sz="1600">
                <a:solidFill>
                  <a:schemeClr val="tx1">
                    <a:lumMod val="50000"/>
                    <a:lumOff val="50000"/>
                  </a:schemeClr>
                </a:solidFill>
              </a:rPr>
              <a:t>zichzelf gefocust</a:t>
            </a:r>
          </a:p>
          <a:p>
            <a:pPr algn="l"/>
            <a:endParaRPr lang="nl-NL" sz="1600">
              <a:solidFill>
                <a:schemeClr val="tx1">
                  <a:lumMod val="50000"/>
                  <a:lumOff val="50000"/>
                </a:schemeClr>
              </a:solidFill>
            </a:endParaRPr>
          </a:p>
          <a:p>
            <a:pPr algn="l"/>
            <a:endParaRPr lang="nl-NL" sz="800">
              <a:solidFill>
                <a:schemeClr val="tx1">
                  <a:lumMod val="50000"/>
                  <a:lumOff val="50000"/>
                </a:schemeClr>
              </a:solidFill>
            </a:endParaRPr>
          </a:p>
          <a:p>
            <a:pPr algn="l"/>
            <a:r>
              <a:rPr lang="nl-NL" sz="1600">
                <a:solidFill>
                  <a:schemeClr val="tx1">
                    <a:lumMod val="50000"/>
                    <a:lumOff val="50000"/>
                  </a:schemeClr>
                </a:solidFill>
              </a:rPr>
              <a:t>erg gevoelig zijn voor miskenning, achteruitstelling, onrecht, verlies</a:t>
            </a:r>
            <a:endParaRPr lang="nl-NL" sz="1600" dirty="0">
              <a:solidFill>
                <a:schemeClr val="tx1">
                  <a:lumMod val="50000"/>
                  <a:lumOff val="50000"/>
                </a:schemeClr>
              </a:solidFill>
            </a:endParaRPr>
          </a:p>
        </p:txBody>
      </p:sp>
      <p:sp>
        <p:nvSpPr>
          <p:cNvPr id="5" name="Tekstvak 4"/>
          <p:cNvSpPr txBox="1"/>
          <p:nvPr/>
        </p:nvSpPr>
        <p:spPr>
          <a:xfrm>
            <a:off x="1428446" y="3535835"/>
            <a:ext cx="6985001" cy="338554"/>
          </a:xfrm>
          <a:prstGeom prst="rect">
            <a:avLst/>
          </a:prstGeom>
          <a:noFill/>
        </p:spPr>
        <p:txBody>
          <a:bodyPr wrap="square" rtlCol="0">
            <a:spAutoFit/>
          </a:bodyPr>
          <a:lstStyle/>
          <a:p>
            <a:pPr algn="l"/>
            <a:r>
              <a:rPr lang="nl-NL" sz="1600">
                <a:solidFill>
                  <a:schemeClr val="tx1">
                    <a:lumMod val="50000"/>
                    <a:lumOff val="50000"/>
                  </a:schemeClr>
                </a:solidFill>
              </a:rPr>
              <a:t>sociaal te complex</a:t>
            </a:r>
            <a:endParaRPr lang="nl-BE" sz="1600">
              <a:solidFill>
                <a:schemeClr val="tx1">
                  <a:lumMod val="50000"/>
                  <a:lumOff val="50000"/>
                </a:schemeClr>
              </a:solidFill>
            </a:endParaRPr>
          </a:p>
        </p:txBody>
      </p:sp>
    </p:spTree>
    <p:extLst>
      <p:ext uri="{BB962C8B-B14F-4D97-AF65-F5344CB8AC3E}">
        <p14:creationId xmlns:p14="http://schemas.microsoft.com/office/powerpoint/2010/main" val="33506737"/>
      </p:ext>
    </p:extLst>
  </p:cSld>
  <p:clrMapOvr>
    <a:masterClrMapping/>
  </p:clrMapOvr>
</p:sld>
</file>

<file path=ppt/theme/theme1.xml><?xml version="1.0" encoding="utf-8"?>
<a:theme xmlns:a="http://schemas.openxmlformats.org/drawingml/2006/main" name="WelcomeDoc">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egoe UI">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come to PowerPoint_TP102923943" id="{31A32697-5274-4DF8-85F8-3E03D2A3D5D7}" vid="{FE637D5A-2AE4-43CA-9573-6137BF0B124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D8DBC0A1-66E1-4B9D-88C2-9B3A32A2147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Welkom bij PowerPoint</Template>
  <TotalTime>0</TotalTime>
  <Words>6502</Words>
  <Application>Microsoft Office PowerPoint</Application>
  <PresentationFormat>Breedbeeld</PresentationFormat>
  <Paragraphs>994</Paragraphs>
  <Slides>63</Slides>
  <Notes>1</Notes>
  <HiddenSlides>0</HiddenSlides>
  <MMClips>0</MMClips>
  <ScaleCrop>false</ScaleCrop>
  <HeadingPairs>
    <vt:vector size="8" baseType="variant">
      <vt:variant>
        <vt:lpstr>Gebruikte lettertypen</vt:lpstr>
      </vt:variant>
      <vt:variant>
        <vt:i4>22</vt:i4>
      </vt:variant>
      <vt:variant>
        <vt:lpstr>Thema</vt:lpstr>
      </vt:variant>
      <vt:variant>
        <vt:i4>1</vt:i4>
      </vt:variant>
      <vt:variant>
        <vt:lpstr>Ingesloten OLE-bronprogramma's</vt:lpstr>
      </vt:variant>
      <vt:variant>
        <vt:i4>2</vt:i4>
      </vt:variant>
      <vt:variant>
        <vt:lpstr>Diatitels</vt:lpstr>
      </vt:variant>
      <vt:variant>
        <vt:i4>63</vt:i4>
      </vt:variant>
    </vt:vector>
  </HeadingPairs>
  <TitlesOfParts>
    <vt:vector size="88" baseType="lpstr">
      <vt:lpstr>AmerType Md BT</vt:lpstr>
      <vt:lpstr>Arial</vt:lpstr>
      <vt:lpstr>Arial Black</vt:lpstr>
      <vt:lpstr>Arial Narrow</vt:lpstr>
      <vt:lpstr>Calibri</vt:lpstr>
      <vt:lpstr>Cambria</vt:lpstr>
      <vt:lpstr>Georgia</vt:lpstr>
      <vt:lpstr>Helvetica</vt:lpstr>
      <vt:lpstr>Helvetica Neue</vt:lpstr>
      <vt:lpstr>inherit</vt:lpstr>
      <vt:lpstr>Linux Libertine</vt:lpstr>
      <vt:lpstr>Open Sans</vt:lpstr>
      <vt:lpstr>Roboto-Regular</vt:lpstr>
      <vt:lpstr>Segoe UI</vt:lpstr>
      <vt:lpstr>Segoe UI Light</vt:lpstr>
      <vt:lpstr>Tahoma</vt:lpstr>
      <vt:lpstr>Tempus Sans ITC</vt:lpstr>
      <vt:lpstr>Times New Roman</vt:lpstr>
      <vt:lpstr>Verdana</vt:lpstr>
      <vt:lpstr>Verdana</vt:lpstr>
      <vt:lpstr>Want Bold</vt:lpstr>
      <vt:lpstr>Wingdings</vt:lpstr>
      <vt:lpstr>WelcomeDoc</vt:lpstr>
      <vt:lpstr>Clip</vt:lpstr>
      <vt:lpstr>WordPerfect Document (6.0)</vt:lpstr>
      <vt:lpstr>Welkom bij : Pesten, referentieel benaderd</vt:lpstr>
      <vt:lpstr>Enkele vragen als smaakmaker</vt:lpstr>
      <vt:lpstr>Recente markante  onderzoekscijfers pesten</vt:lpstr>
      <vt:lpstr>Recente markante  onderzoekscijfers cyberpesten </vt:lpstr>
      <vt:lpstr>  www.futurity.org/topic/bullying www.pubfacts.com/search/bullying  </vt:lpstr>
      <vt:lpstr>PowerPoint-presentatie</vt:lpstr>
      <vt:lpstr>Aan waarde verliezen, aan waarde winnen</vt:lpstr>
      <vt:lpstr>Hoe met iets of iemand lachen</vt:lpstr>
      <vt:lpstr>Pesters voelen zich niet goed in hun vel hebben te maken met zichzelf en hun omgeving</vt:lpstr>
      <vt:lpstr>PowerPoint-presentatie</vt:lpstr>
      <vt:lpstr>Wie of wat brengt me in beweging?</vt:lpstr>
      <vt:lpstr>Wie of wat stopt me en hoe?</vt:lpstr>
      <vt:lpstr>PowerPoint-presentatie</vt:lpstr>
      <vt:lpstr>PowerPoint-presentatie</vt:lpstr>
      <vt:lpstr>Wetenschappelijk bijblijven vandaag zowat een must</vt:lpstr>
      <vt:lpstr>PowerPoint-presentatie</vt:lpstr>
      <vt:lpstr>PowerPoint-presentatie</vt:lpstr>
      <vt:lpstr>PowerPoint-presentatie</vt:lpstr>
      <vt:lpstr>PowerPoint-presentatie</vt:lpstr>
      <vt:lpstr>Binnenkant of buitenkant  benaderen pestgedrag</vt:lpstr>
      <vt:lpstr>Sociaal-emotionele informatieverwerkingstheorie van Crick &amp; Dodge</vt:lpstr>
      <vt:lpstr>PowerPoint-presentatie</vt:lpstr>
      <vt:lpstr>Weg van iets of op weg naar iets?</vt:lpstr>
      <vt:lpstr>Referentieel denk- &amp; werkmodel toegepast bij sociaal-emotionele begeleiding</vt:lpstr>
      <vt:lpstr>PowerPoint-presentatie</vt:lpstr>
      <vt:lpstr>Slachtoffer schema model van Baldwin</vt:lpstr>
      <vt:lpstr>Schemapedagogie In Duitsland is sedert enige tijd schemapedagogie (Schemapädagogik)  in opgang bij monde van Marcus Damm en Christof Loose</vt:lpstr>
      <vt:lpstr>Ingrediënten-oefeningen</vt:lpstr>
      <vt:lpstr>Verschillen in pestrisico</vt:lpstr>
      <vt:lpstr>PowerPoint-presentatie</vt:lpstr>
      <vt:lpstr>PowerPoint-presentatie</vt:lpstr>
      <vt:lpstr>Pestproblematiek verwoorden en benoemen</vt:lpstr>
      <vt:lpstr>Meersporen-plan tegen pesten</vt:lpstr>
      <vt:lpstr>PowerPoint-presentatie</vt:lpstr>
      <vt:lpstr>PowerPoint-presentatie</vt:lpstr>
      <vt:lpstr>Evolutie leefwereld en leeromgeving</vt:lpstr>
      <vt:lpstr>Verwetenschappelijking pestproblematiek en haar grenzen</vt:lpstr>
      <vt:lpstr>Verwetenschappelijking en Professionalisering</vt:lpstr>
      <vt:lpstr>Complexiteit van processen en invloeden</vt:lpstr>
      <vt:lpstr>PowerPoint-presentatie</vt:lpstr>
      <vt:lpstr>PowerPoint-presentatie</vt:lpstr>
      <vt:lpstr>Wie zet de toon?</vt:lpstr>
      <vt:lpstr>PowerPoint-presentatie</vt:lpstr>
      <vt:lpstr>PowerPoint-presentatie</vt:lpstr>
      <vt:lpstr>Prosociaal gedrag kansen geven tot ontwikkeling te komen</vt:lpstr>
      <vt:lpstr>Prosociaal gedrag bevorderen per leeftijd</vt:lpstr>
      <vt:lpstr>Voorbeelden van activeren prosociaal  gedrag om pesten te voorkomen</vt:lpstr>
      <vt:lpstr>Inzetten op peer-mediation en peer-support</vt:lpstr>
      <vt:lpstr>Schematisch overzicht peer-mediation</vt:lpstr>
      <vt:lpstr>Peer-mediation proces</vt:lpstr>
      <vt:lpstr> Innige communicatie-verkenningen voor een eigen communicatie-cultuur</vt:lpstr>
      <vt:lpstr>Hoe cyberpesten tegen gaan?</vt:lpstr>
      <vt:lpstr>Wat scholen kunnen doen  om cyberpesten tegen te gaan</vt:lpstr>
      <vt:lpstr>Hoe misbruik onder jongeren  tegengaan?</vt:lpstr>
      <vt:lpstr>Evolutie relatie jongere - volwassene</vt:lpstr>
      <vt:lpstr>Evolutie relatie jongere – omgeving </vt:lpstr>
      <vt:lpstr>Belang van de mate en intensiteit bij pesten</vt:lpstr>
      <vt:lpstr>Excessief slachtoffer</vt:lpstr>
      <vt:lpstr>Wegname excessen – van degradatie naar gradatie</vt:lpstr>
      <vt:lpstr>PowerPoint-presentatie</vt:lpstr>
      <vt:lpstr>PowerPoint-presentatie</vt:lpstr>
      <vt:lpstr>Meer weten</vt:lpstr>
      <vt:lpstr>Korte voorstelling van mezelf</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Welkom bij : Pesten, referentieel benaderd</dc:title>
  <dc:creator/>
  <cp:keywords/>
  <cp:lastModifiedBy/>
  <cp:revision>167</cp:revision>
  <dcterms:created xsi:type="dcterms:W3CDTF">2016-01-16T19:54:14Z</dcterms:created>
  <dcterms:modified xsi:type="dcterms:W3CDTF">2017-01-06T09:50:11Z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TC029239449991</vt:lpwstr>
  </property>
</Properties>
</file>